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0"/>
  </p:notesMasterIdLst>
  <p:sldIdLst>
    <p:sldId id="271" r:id="rId2"/>
    <p:sldId id="312" r:id="rId3"/>
    <p:sldId id="282" r:id="rId4"/>
    <p:sldId id="286" r:id="rId5"/>
    <p:sldId id="283" r:id="rId6"/>
    <p:sldId id="325" r:id="rId7"/>
    <p:sldId id="290" r:id="rId8"/>
    <p:sldId id="291" r:id="rId9"/>
    <p:sldId id="262" r:id="rId10"/>
    <p:sldId id="287" r:id="rId11"/>
    <p:sldId id="293" r:id="rId12"/>
    <p:sldId id="294" r:id="rId13"/>
    <p:sldId id="295" r:id="rId14"/>
    <p:sldId id="296" r:id="rId15"/>
    <p:sldId id="298" r:id="rId16"/>
    <p:sldId id="299" r:id="rId17"/>
    <p:sldId id="306" r:id="rId18"/>
    <p:sldId id="302" r:id="rId19"/>
    <p:sldId id="303" r:id="rId20"/>
    <p:sldId id="307" r:id="rId21"/>
    <p:sldId id="273" r:id="rId22"/>
    <p:sldId id="327" r:id="rId23"/>
    <p:sldId id="308" r:id="rId24"/>
    <p:sldId id="309" r:id="rId25"/>
    <p:sldId id="310" r:id="rId26"/>
    <p:sldId id="311" r:id="rId27"/>
    <p:sldId id="313" r:id="rId28"/>
    <p:sldId id="314" r:id="rId29"/>
    <p:sldId id="315" r:id="rId30"/>
    <p:sldId id="316" r:id="rId31"/>
    <p:sldId id="317" r:id="rId32"/>
    <p:sldId id="319" r:id="rId33"/>
    <p:sldId id="320" r:id="rId34"/>
    <p:sldId id="321" r:id="rId35"/>
    <p:sldId id="324" r:id="rId36"/>
    <p:sldId id="323" r:id="rId37"/>
    <p:sldId id="326" r:id="rId38"/>
    <p:sldId id="272" r:id="rId39"/>
  </p:sldIdLst>
  <p:sldSz cx="9144000" cy="6858000" type="screen4x3"/>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yza Bahar" initials="Bb" lastIdx="1" clrIdx="0">
    <p:extLst>
      <p:ext uri="{19B8F6BF-5375-455C-9EA6-DF929625EA0E}">
        <p15:presenceInfo xmlns:p15="http://schemas.microsoft.com/office/powerpoint/2012/main" userId="Beyza Bahar" providerId="None"/>
      </p:ext>
    </p:extLst>
  </p:cmAuthor>
  <p:cmAuthor id="2" name="OTS" initials="O" lastIdx="1" clrIdx="1">
    <p:extLst>
      <p:ext uri="{19B8F6BF-5375-455C-9EA6-DF929625EA0E}">
        <p15:presenceInfo xmlns:p15="http://schemas.microsoft.com/office/powerpoint/2012/main" userId="OT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96"/>
    <a:srgbClr val="9900FF"/>
    <a:srgbClr val="159B25"/>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32" autoAdjust="0"/>
    <p:restoredTop sz="83740" autoAdjust="0"/>
  </p:normalViewPr>
  <p:slideViewPr>
    <p:cSldViewPr>
      <p:cViewPr varScale="1">
        <p:scale>
          <a:sx n="74" d="100"/>
          <a:sy n="74" d="100"/>
        </p:scale>
        <p:origin x="127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bg-B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D9F4A8-6EAE-4506-8549-C0FE2203036F}" type="datetimeFigureOut">
              <a:rPr lang="bg-BG" smtClean="0"/>
              <a:pPr/>
              <a:t>15.9.2020 г.</a:t>
            </a:fld>
            <a:endParaRPr lang="bg-B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bg-B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bg-B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bg-B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5C7151-B796-421F-B0FE-316FBDE7ED1B}" type="slidenum">
              <a:rPr lang="bg-BG" smtClean="0"/>
              <a:pPr/>
              <a:t>‹#›</a:t>
            </a:fld>
            <a:endParaRPr lang="bg-BG"/>
          </a:p>
        </p:txBody>
      </p:sp>
    </p:spTree>
    <p:extLst>
      <p:ext uri="{BB962C8B-B14F-4D97-AF65-F5344CB8AC3E}">
        <p14:creationId xmlns:p14="http://schemas.microsoft.com/office/powerpoint/2010/main" val="1161529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2</a:t>
            </a:fld>
            <a:endParaRPr lang="bg-BG"/>
          </a:p>
        </p:txBody>
      </p:sp>
    </p:spTree>
    <p:extLst>
      <p:ext uri="{BB962C8B-B14F-4D97-AF65-F5344CB8AC3E}">
        <p14:creationId xmlns:p14="http://schemas.microsoft.com/office/powerpoint/2010/main" val="2519790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11</a:t>
            </a:fld>
            <a:endParaRPr lang="bg-BG">
              <a:solidFill>
                <a:prstClr val="black"/>
              </a:solidFill>
            </a:endParaRPr>
          </a:p>
        </p:txBody>
      </p:sp>
    </p:spTree>
    <p:extLst>
      <p:ext uri="{BB962C8B-B14F-4D97-AF65-F5344CB8AC3E}">
        <p14:creationId xmlns:p14="http://schemas.microsoft.com/office/powerpoint/2010/main" val="824616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12</a:t>
            </a:fld>
            <a:endParaRPr lang="bg-BG">
              <a:solidFill>
                <a:prstClr val="black"/>
              </a:solidFill>
            </a:endParaRPr>
          </a:p>
        </p:txBody>
      </p:sp>
    </p:spTree>
    <p:extLst>
      <p:ext uri="{BB962C8B-B14F-4D97-AF65-F5344CB8AC3E}">
        <p14:creationId xmlns:p14="http://schemas.microsoft.com/office/powerpoint/2010/main" val="420880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13</a:t>
            </a:fld>
            <a:endParaRPr lang="bg-BG">
              <a:solidFill>
                <a:prstClr val="black"/>
              </a:solidFill>
            </a:endParaRPr>
          </a:p>
        </p:txBody>
      </p:sp>
    </p:spTree>
    <p:extLst>
      <p:ext uri="{BB962C8B-B14F-4D97-AF65-F5344CB8AC3E}">
        <p14:creationId xmlns:p14="http://schemas.microsoft.com/office/powerpoint/2010/main" val="8037704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14</a:t>
            </a:fld>
            <a:endParaRPr lang="bg-BG">
              <a:solidFill>
                <a:prstClr val="black"/>
              </a:solidFill>
            </a:endParaRPr>
          </a:p>
        </p:txBody>
      </p:sp>
    </p:spTree>
    <p:extLst>
      <p:ext uri="{BB962C8B-B14F-4D97-AF65-F5344CB8AC3E}">
        <p14:creationId xmlns:p14="http://schemas.microsoft.com/office/powerpoint/2010/main" val="3335746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15</a:t>
            </a:fld>
            <a:endParaRPr lang="bg-BG">
              <a:solidFill>
                <a:prstClr val="black"/>
              </a:solidFill>
            </a:endParaRPr>
          </a:p>
        </p:txBody>
      </p:sp>
    </p:spTree>
    <p:extLst>
      <p:ext uri="{BB962C8B-B14F-4D97-AF65-F5344CB8AC3E}">
        <p14:creationId xmlns:p14="http://schemas.microsoft.com/office/powerpoint/2010/main" val="27890779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16</a:t>
            </a:fld>
            <a:endParaRPr lang="bg-BG">
              <a:solidFill>
                <a:prstClr val="black"/>
              </a:solidFill>
            </a:endParaRPr>
          </a:p>
        </p:txBody>
      </p:sp>
    </p:spTree>
    <p:extLst>
      <p:ext uri="{BB962C8B-B14F-4D97-AF65-F5344CB8AC3E}">
        <p14:creationId xmlns:p14="http://schemas.microsoft.com/office/powerpoint/2010/main" val="39909520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17</a:t>
            </a:fld>
            <a:endParaRPr lang="bg-BG">
              <a:solidFill>
                <a:prstClr val="black"/>
              </a:solidFill>
            </a:endParaRPr>
          </a:p>
        </p:txBody>
      </p:sp>
    </p:spTree>
    <p:extLst>
      <p:ext uri="{BB962C8B-B14F-4D97-AF65-F5344CB8AC3E}">
        <p14:creationId xmlns:p14="http://schemas.microsoft.com/office/powerpoint/2010/main" val="114997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18</a:t>
            </a:fld>
            <a:endParaRPr lang="bg-BG">
              <a:solidFill>
                <a:prstClr val="black"/>
              </a:solidFill>
            </a:endParaRPr>
          </a:p>
        </p:txBody>
      </p:sp>
    </p:spTree>
    <p:extLst>
      <p:ext uri="{BB962C8B-B14F-4D97-AF65-F5344CB8AC3E}">
        <p14:creationId xmlns:p14="http://schemas.microsoft.com/office/powerpoint/2010/main" val="3780153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19</a:t>
            </a:fld>
            <a:endParaRPr lang="bg-BG">
              <a:solidFill>
                <a:prstClr val="black"/>
              </a:solidFill>
            </a:endParaRPr>
          </a:p>
        </p:txBody>
      </p:sp>
    </p:spTree>
    <p:extLst>
      <p:ext uri="{BB962C8B-B14F-4D97-AF65-F5344CB8AC3E}">
        <p14:creationId xmlns:p14="http://schemas.microsoft.com/office/powerpoint/2010/main" val="7106393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20</a:t>
            </a:fld>
            <a:endParaRPr lang="bg-BG">
              <a:solidFill>
                <a:prstClr val="black"/>
              </a:solidFill>
            </a:endParaRPr>
          </a:p>
        </p:txBody>
      </p:sp>
    </p:spTree>
    <p:extLst>
      <p:ext uri="{BB962C8B-B14F-4D97-AF65-F5344CB8AC3E}">
        <p14:creationId xmlns:p14="http://schemas.microsoft.com/office/powerpoint/2010/main" val="2329102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3</a:t>
            </a:fld>
            <a:endParaRPr lang="bg-BG">
              <a:solidFill>
                <a:prstClr val="black"/>
              </a:solidFill>
            </a:endParaRPr>
          </a:p>
        </p:txBody>
      </p:sp>
    </p:spTree>
    <p:extLst>
      <p:ext uri="{BB962C8B-B14F-4D97-AF65-F5344CB8AC3E}">
        <p14:creationId xmlns:p14="http://schemas.microsoft.com/office/powerpoint/2010/main" val="4007762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21</a:t>
            </a:fld>
            <a:endParaRPr lang="bg-BG"/>
          </a:p>
        </p:txBody>
      </p:sp>
    </p:spTree>
    <p:extLst>
      <p:ext uri="{BB962C8B-B14F-4D97-AF65-F5344CB8AC3E}">
        <p14:creationId xmlns:p14="http://schemas.microsoft.com/office/powerpoint/2010/main" val="34029948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22</a:t>
            </a:fld>
            <a:endParaRPr lang="bg-BG"/>
          </a:p>
        </p:txBody>
      </p:sp>
    </p:spTree>
    <p:extLst>
      <p:ext uri="{BB962C8B-B14F-4D97-AF65-F5344CB8AC3E}">
        <p14:creationId xmlns:p14="http://schemas.microsoft.com/office/powerpoint/2010/main" val="2718904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23</a:t>
            </a:fld>
            <a:endParaRPr lang="bg-BG"/>
          </a:p>
        </p:txBody>
      </p:sp>
    </p:spTree>
    <p:extLst>
      <p:ext uri="{BB962C8B-B14F-4D97-AF65-F5344CB8AC3E}">
        <p14:creationId xmlns:p14="http://schemas.microsoft.com/office/powerpoint/2010/main" val="41679678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24</a:t>
            </a:fld>
            <a:endParaRPr lang="bg-BG"/>
          </a:p>
        </p:txBody>
      </p:sp>
    </p:spTree>
    <p:extLst>
      <p:ext uri="{BB962C8B-B14F-4D97-AF65-F5344CB8AC3E}">
        <p14:creationId xmlns:p14="http://schemas.microsoft.com/office/powerpoint/2010/main" val="16771080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25</a:t>
            </a:fld>
            <a:endParaRPr lang="bg-BG"/>
          </a:p>
        </p:txBody>
      </p:sp>
    </p:spTree>
    <p:extLst>
      <p:ext uri="{BB962C8B-B14F-4D97-AF65-F5344CB8AC3E}">
        <p14:creationId xmlns:p14="http://schemas.microsoft.com/office/powerpoint/2010/main" val="39192691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26</a:t>
            </a:fld>
            <a:endParaRPr lang="bg-BG"/>
          </a:p>
        </p:txBody>
      </p:sp>
    </p:spTree>
    <p:extLst>
      <p:ext uri="{BB962C8B-B14F-4D97-AF65-F5344CB8AC3E}">
        <p14:creationId xmlns:p14="http://schemas.microsoft.com/office/powerpoint/2010/main" val="38099241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27</a:t>
            </a:fld>
            <a:endParaRPr lang="bg-BG"/>
          </a:p>
        </p:txBody>
      </p:sp>
    </p:spTree>
    <p:extLst>
      <p:ext uri="{BB962C8B-B14F-4D97-AF65-F5344CB8AC3E}">
        <p14:creationId xmlns:p14="http://schemas.microsoft.com/office/powerpoint/2010/main" val="37412322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28</a:t>
            </a:fld>
            <a:endParaRPr lang="bg-BG"/>
          </a:p>
        </p:txBody>
      </p:sp>
    </p:spTree>
    <p:extLst>
      <p:ext uri="{BB962C8B-B14F-4D97-AF65-F5344CB8AC3E}">
        <p14:creationId xmlns:p14="http://schemas.microsoft.com/office/powerpoint/2010/main" val="32141512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29</a:t>
            </a:fld>
            <a:endParaRPr lang="bg-BG"/>
          </a:p>
        </p:txBody>
      </p:sp>
    </p:spTree>
    <p:extLst>
      <p:ext uri="{BB962C8B-B14F-4D97-AF65-F5344CB8AC3E}">
        <p14:creationId xmlns:p14="http://schemas.microsoft.com/office/powerpoint/2010/main" val="12056644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30</a:t>
            </a:fld>
            <a:endParaRPr lang="bg-BG"/>
          </a:p>
        </p:txBody>
      </p:sp>
    </p:spTree>
    <p:extLst>
      <p:ext uri="{BB962C8B-B14F-4D97-AF65-F5344CB8AC3E}">
        <p14:creationId xmlns:p14="http://schemas.microsoft.com/office/powerpoint/2010/main" val="641352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4</a:t>
            </a:fld>
            <a:endParaRPr lang="bg-BG">
              <a:solidFill>
                <a:prstClr val="black"/>
              </a:solidFill>
            </a:endParaRPr>
          </a:p>
        </p:txBody>
      </p:sp>
    </p:spTree>
    <p:extLst>
      <p:ext uri="{BB962C8B-B14F-4D97-AF65-F5344CB8AC3E}">
        <p14:creationId xmlns:p14="http://schemas.microsoft.com/office/powerpoint/2010/main" val="10259164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31</a:t>
            </a:fld>
            <a:endParaRPr lang="bg-BG"/>
          </a:p>
        </p:txBody>
      </p:sp>
    </p:spTree>
    <p:extLst>
      <p:ext uri="{BB962C8B-B14F-4D97-AF65-F5344CB8AC3E}">
        <p14:creationId xmlns:p14="http://schemas.microsoft.com/office/powerpoint/2010/main" val="18390462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32</a:t>
            </a:fld>
            <a:endParaRPr lang="bg-BG"/>
          </a:p>
        </p:txBody>
      </p:sp>
    </p:spTree>
    <p:extLst>
      <p:ext uri="{BB962C8B-B14F-4D97-AF65-F5344CB8AC3E}">
        <p14:creationId xmlns:p14="http://schemas.microsoft.com/office/powerpoint/2010/main" val="6484520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33</a:t>
            </a:fld>
            <a:endParaRPr lang="bg-BG"/>
          </a:p>
        </p:txBody>
      </p:sp>
    </p:spTree>
    <p:extLst>
      <p:ext uri="{BB962C8B-B14F-4D97-AF65-F5344CB8AC3E}">
        <p14:creationId xmlns:p14="http://schemas.microsoft.com/office/powerpoint/2010/main" val="32307881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34</a:t>
            </a:fld>
            <a:endParaRPr lang="bg-BG"/>
          </a:p>
        </p:txBody>
      </p:sp>
    </p:spTree>
    <p:extLst>
      <p:ext uri="{BB962C8B-B14F-4D97-AF65-F5344CB8AC3E}">
        <p14:creationId xmlns:p14="http://schemas.microsoft.com/office/powerpoint/2010/main" val="10554682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35</a:t>
            </a:fld>
            <a:endParaRPr lang="bg-BG"/>
          </a:p>
        </p:txBody>
      </p:sp>
    </p:spTree>
    <p:extLst>
      <p:ext uri="{BB962C8B-B14F-4D97-AF65-F5344CB8AC3E}">
        <p14:creationId xmlns:p14="http://schemas.microsoft.com/office/powerpoint/2010/main" val="36089530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36</a:t>
            </a:fld>
            <a:endParaRPr lang="bg-BG"/>
          </a:p>
        </p:txBody>
      </p:sp>
    </p:spTree>
    <p:extLst>
      <p:ext uri="{BB962C8B-B14F-4D97-AF65-F5344CB8AC3E}">
        <p14:creationId xmlns:p14="http://schemas.microsoft.com/office/powerpoint/2010/main" val="6242360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1143000" y="685800"/>
            <a:ext cx="4572000"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E5C7151-B796-421F-B0FE-316FBDE7ED1B}" type="slidenum">
              <a:rPr lang="bg-BG" smtClean="0"/>
              <a:pPr/>
              <a:t>37</a:t>
            </a:fld>
            <a:endParaRPr lang="bg-BG"/>
          </a:p>
        </p:txBody>
      </p:sp>
    </p:spTree>
    <p:extLst>
      <p:ext uri="{BB962C8B-B14F-4D97-AF65-F5344CB8AC3E}">
        <p14:creationId xmlns:p14="http://schemas.microsoft.com/office/powerpoint/2010/main" val="38510752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8E5C7151-B796-421F-B0FE-316FBDE7ED1B}" type="slidenum">
              <a:rPr lang="bg-BG" smtClean="0"/>
              <a:pPr/>
              <a:t>38</a:t>
            </a:fld>
            <a:endParaRPr lang="bg-BG"/>
          </a:p>
        </p:txBody>
      </p:sp>
    </p:spTree>
    <p:extLst>
      <p:ext uri="{BB962C8B-B14F-4D97-AF65-F5344CB8AC3E}">
        <p14:creationId xmlns:p14="http://schemas.microsoft.com/office/powerpoint/2010/main" val="1646530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5</a:t>
            </a:fld>
            <a:endParaRPr lang="bg-BG">
              <a:solidFill>
                <a:prstClr val="black"/>
              </a:solidFill>
            </a:endParaRPr>
          </a:p>
        </p:txBody>
      </p:sp>
    </p:spTree>
    <p:extLst>
      <p:ext uri="{BB962C8B-B14F-4D97-AF65-F5344CB8AC3E}">
        <p14:creationId xmlns:p14="http://schemas.microsoft.com/office/powerpoint/2010/main" val="3224860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6</a:t>
            </a:fld>
            <a:endParaRPr lang="bg-BG">
              <a:solidFill>
                <a:prstClr val="black"/>
              </a:solidFill>
            </a:endParaRPr>
          </a:p>
        </p:txBody>
      </p:sp>
    </p:spTree>
    <p:extLst>
      <p:ext uri="{BB962C8B-B14F-4D97-AF65-F5344CB8AC3E}">
        <p14:creationId xmlns:p14="http://schemas.microsoft.com/office/powerpoint/2010/main" val="574047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7</a:t>
            </a:fld>
            <a:endParaRPr lang="bg-BG">
              <a:solidFill>
                <a:prstClr val="black"/>
              </a:solidFill>
            </a:endParaRPr>
          </a:p>
        </p:txBody>
      </p:sp>
    </p:spTree>
    <p:extLst>
      <p:ext uri="{BB962C8B-B14F-4D97-AF65-F5344CB8AC3E}">
        <p14:creationId xmlns:p14="http://schemas.microsoft.com/office/powerpoint/2010/main" val="888336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8</a:t>
            </a:fld>
            <a:endParaRPr lang="bg-BG">
              <a:solidFill>
                <a:prstClr val="black"/>
              </a:solidFill>
            </a:endParaRPr>
          </a:p>
        </p:txBody>
      </p:sp>
    </p:spTree>
    <p:extLst>
      <p:ext uri="{BB962C8B-B14F-4D97-AF65-F5344CB8AC3E}">
        <p14:creationId xmlns:p14="http://schemas.microsoft.com/office/powerpoint/2010/main" val="3049526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9</a:t>
            </a:fld>
            <a:endParaRPr lang="bg-BG">
              <a:solidFill>
                <a:prstClr val="black"/>
              </a:solidFill>
            </a:endParaRPr>
          </a:p>
        </p:txBody>
      </p:sp>
    </p:spTree>
    <p:extLst>
      <p:ext uri="{BB962C8B-B14F-4D97-AF65-F5344CB8AC3E}">
        <p14:creationId xmlns:p14="http://schemas.microsoft.com/office/powerpoint/2010/main" val="1646530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8E5C7151-B796-421F-B0FE-316FBDE7ED1B}" type="slidenum">
              <a:rPr lang="bg-BG" smtClean="0">
                <a:solidFill>
                  <a:prstClr val="black"/>
                </a:solidFill>
              </a:rPr>
              <a:pPr/>
              <a:t>10</a:t>
            </a:fld>
            <a:endParaRPr lang="bg-BG">
              <a:solidFill>
                <a:prstClr val="black"/>
              </a:solidFill>
            </a:endParaRPr>
          </a:p>
        </p:txBody>
      </p:sp>
    </p:spTree>
    <p:extLst>
      <p:ext uri="{BB962C8B-B14F-4D97-AF65-F5344CB8AC3E}">
        <p14:creationId xmlns:p14="http://schemas.microsoft.com/office/powerpoint/2010/main" val="1818840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tr-TR"/>
              <a:t>Asıl başlık stili için tıklatın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tıklatın</a:t>
            </a:r>
            <a:endParaRPr lang="en-US" dirty="0"/>
          </a:p>
        </p:txBody>
      </p:sp>
      <p:sp>
        <p:nvSpPr>
          <p:cNvPr id="4" name="Date Placeholder 3"/>
          <p:cNvSpPr>
            <a:spLocks noGrp="1"/>
          </p:cNvSpPr>
          <p:nvPr>
            <p:ph type="dt" sz="half" idx="10"/>
          </p:nvPr>
        </p:nvSpPr>
        <p:spPr/>
        <p:txBody>
          <a:bodyPr/>
          <a:lstStyle/>
          <a:p>
            <a:fld id="{CF21A6AA-AF5E-4D83-9AE2-4BCDDB0639A5}" type="datetimeFigureOut">
              <a:rPr lang="bg-BG" smtClean="0"/>
              <a:pPr/>
              <a:t>15.9.2020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2181387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CF21A6AA-AF5E-4D83-9AE2-4BCDDB0639A5}" type="datetimeFigureOut">
              <a:rPr lang="bg-BG" smtClean="0"/>
              <a:pPr/>
              <a:t>15.9.2020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1674259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tr-TR"/>
              <a:t>Asıl başlık stili için tıklatın</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CF21A6AA-AF5E-4D83-9AE2-4BCDDB0639A5}" type="datetimeFigureOut">
              <a:rPr lang="bg-BG" smtClean="0"/>
              <a:pPr/>
              <a:t>15.9.2020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2362022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CF21A6AA-AF5E-4D83-9AE2-4BCDDB0639A5}" type="datetimeFigureOut">
              <a:rPr lang="bg-BG" smtClean="0"/>
              <a:pPr/>
              <a:t>15.9.2020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38629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tr-TR"/>
              <a:t>Asıl başlık stili için tıklatın</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tıklatın</a:t>
            </a:r>
          </a:p>
        </p:txBody>
      </p:sp>
      <p:sp>
        <p:nvSpPr>
          <p:cNvPr id="4" name="Date Placeholder 3"/>
          <p:cNvSpPr>
            <a:spLocks noGrp="1"/>
          </p:cNvSpPr>
          <p:nvPr>
            <p:ph type="dt" sz="half" idx="10"/>
          </p:nvPr>
        </p:nvSpPr>
        <p:spPr/>
        <p:txBody>
          <a:bodyPr/>
          <a:lstStyle/>
          <a:p>
            <a:fld id="{CF21A6AA-AF5E-4D83-9AE2-4BCDDB0639A5}" type="datetimeFigureOut">
              <a:rPr lang="bg-BG" smtClean="0"/>
              <a:pPr/>
              <a:t>15.9.2020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609762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CF21A6AA-AF5E-4D83-9AE2-4BCDDB0639A5}" type="datetimeFigureOut">
              <a:rPr lang="bg-BG" smtClean="0"/>
              <a:pPr/>
              <a:t>15.9.2020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1943559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tr-TR"/>
              <a:t>Asıl başlık stili için tıklatın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Content Placeholder 3"/>
          <p:cNvSpPr>
            <a:spLocks noGrp="1"/>
          </p:cNvSpPr>
          <p:nvPr>
            <p:ph sz="half" idx="2"/>
          </p:nvPr>
        </p:nvSpPr>
        <p:spPr>
          <a:xfrm>
            <a:off x="629842" y="2505075"/>
            <a:ext cx="3868340" cy="368458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Content Placeholder 5"/>
          <p:cNvSpPr>
            <a:spLocks noGrp="1"/>
          </p:cNvSpPr>
          <p:nvPr>
            <p:ph sz="quarter" idx="4"/>
          </p:nvPr>
        </p:nvSpPr>
        <p:spPr>
          <a:xfrm>
            <a:off x="4629151" y="2505075"/>
            <a:ext cx="3887391" cy="3684588"/>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CF21A6AA-AF5E-4D83-9AE2-4BCDDB0639A5}" type="datetimeFigureOut">
              <a:rPr lang="bg-BG" smtClean="0"/>
              <a:pPr/>
              <a:t>15.9.2020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097006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Date Placeholder 2"/>
          <p:cNvSpPr>
            <a:spLocks noGrp="1"/>
          </p:cNvSpPr>
          <p:nvPr>
            <p:ph type="dt" sz="half" idx="10"/>
          </p:nvPr>
        </p:nvSpPr>
        <p:spPr/>
        <p:txBody>
          <a:bodyPr/>
          <a:lstStyle/>
          <a:p>
            <a:fld id="{CF21A6AA-AF5E-4D83-9AE2-4BCDDB0639A5}" type="datetimeFigureOut">
              <a:rPr lang="bg-BG" smtClean="0"/>
              <a:pPr/>
              <a:t>15.9.2020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221125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21A6AA-AF5E-4D83-9AE2-4BCDDB0639A5}" type="datetimeFigureOut">
              <a:rPr lang="bg-BG" smtClean="0"/>
              <a:pPr/>
              <a:t>15.9.2020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147702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tr-TR"/>
              <a:t>Asıl başlık stili için tıklatın</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CF21A6AA-AF5E-4D83-9AE2-4BCDDB0639A5}" type="datetimeFigureOut">
              <a:rPr lang="bg-BG" smtClean="0"/>
              <a:pPr/>
              <a:t>15.9.2020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3629374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tr-TR"/>
              <a:t>Asıl başlık stili için tıklatın</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CF21A6AA-AF5E-4D83-9AE2-4BCDDB0639A5}" type="datetimeFigureOut">
              <a:rPr lang="bg-BG" smtClean="0"/>
              <a:pPr/>
              <a:t>15.9.2020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10D167FD-0B61-4523-BE19-F4BAFACF7920}" type="slidenum">
              <a:rPr lang="bg-BG" smtClean="0"/>
              <a:pPr/>
              <a:t>‹#›</a:t>
            </a:fld>
            <a:endParaRPr lang="bg-BG"/>
          </a:p>
        </p:txBody>
      </p:sp>
    </p:spTree>
    <p:extLst>
      <p:ext uri="{BB962C8B-B14F-4D97-AF65-F5344CB8AC3E}">
        <p14:creationId xmlns:p14="http://schemas.microsoft.com/office/powerpoint/2010/main" val="1929644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tr-TR"/>
              <a:t>Asıl başlık stili için tıklatın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21A6AA-AF5E-4D83-9AE2-4BCDDB0639A5}" type="datetimeFigureOut">
              <a:rPr lang="bg-BG" smtClean="0"/>
              <a:pPr/>
              <a:t>15.9.2020 г.</a:t>
            </a:fld>
            <a:endParaRPr lang="bg-BG"/>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g-BG"/>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D167FD-0B61-4523-BE19-F4BAFACF7920}" type="slidenum">
              <a:rPr lang="bg-BG" smtClean="0"/>
              <a:pPr/>
              <a:t>‹#›</a:t>
            </a:fld>
            <a:endParaRPr lang="bg-BG"/>
          </a:p>
        </p:txBody>
      </p:sp>
    </p:spTree>
    <p:extLst>
      <p:ext uri="{BB962C8B-B14F-4D97-AF65-F5344CB8AC3E}">
        <p14:creationId xmlns:p14="http://schemas.microsoft.com/office/powerpoint/2010/main" val="182257270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jpeg"/><Relationship Id="rId7"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4.emf"/><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www.ipacbc-bgtr.eu/" TargetMode="External"/><Relationship Id="rId5" Type="http://schemas.openxmlformats.org/officeDocument/2006/relationships/image" Target="../media/image4.emf"/><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0.tmp"/><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4.emf"/><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ec.europa.eu/budget/contracts_grants/info_contracts/inforeuro/index_en.cfm" TargetMode="External"/><Relationship Id="rId5" Type="http://schemas.openxmlformats.org/officeDocument/2006/relationships/image" Target="../media/image4.emf"/><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4.emf"/><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3.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4.emf"/><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Подзаглавие 2"/>
          <p:cNvSpPr txBox="1">
            <a:spLocks/>
          </p:cNvSpPr>
          <p:nvPr/>
        </p:nvSpPr>
        <p:spPr>
          <a:xfrm>
            <a:off x="-26907" y="4324335"/>
            <a:ext cx="9084684" cy="5190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tr-TR" sz="2800" b="1" dirty="0" smtClean="0">
                <a:solidFill>
                  <a:srgbClr val="003296"/>
                </a:solidFill>
                <a:latin typeface="Verdana" panose="020B0604030504040204" pitchFamily="34" charset="0"/>
                <a:ea typeface="Verdana" panose="020B0604030504040204" pitchFamily="34" charset="0"/>
                <a:cs typeface="Arial" panose="020B0604020202020204" pitchFamily="34" charset="0"/>
              </a:rPr>
              <a:t>16</a:t>
            </a:r>
            <a:r>
              <a:rPr lang="bg-BG" sz="2800" b="1" dirty="0" smtClean="0">
                <a:solidFill>
                  <a:srgbClr val="003296"/>
                </a:solidFill>
                <a:latin typeface="Verdana" panose="020B0604030504040204" pitchFamily="34" charset="0"/>
                <a:ea typeface="Verdana" panose="020B0604030504040204" pitchFamily="34" charset="0"/>
                <a:cs typeface="Arial" panose="020B0604020202020204" pitchFamily="34" charset="0"/>
              </a:rPr>
              <a:t> </a:t>
            </a:r>
            <a:r>
              <a:rPr lang="tr-TR" sz="2800" b="1" dirty="0">
                <a:solidFill>
                  <a:srgbClr val="003296"/>
                </a:solidFill>
                <a:latin typeface="Verdana" panose="020B0604030504040204" pitchFamily="34" charset="0"/>
                <a:ea typeface="Verdana" panose="020B0604030504040204" pitchFamily="34" charset="0"/>
                <a:cs typeface="Arial" panose="020B0604020202020204" pitchFamily="34" charset="0"/>
              </a:rPr>
              <a:t>-17 </a:t>
            </a:r>
            <a:r>
              <a:rPr lang="tr-TR" sz="2800" b="1" dirty="0" smtClean="0">
                <a:solidFill>
                  <a:srgbClr val="003296"/>
                </a:solidFill>
                <a:latin typeface="Verdana" panose="020B0604030504040204" pitchFamily="34" charset="0"/>
                <a:ea typeface="Verdana" panose="020B0604030504040204" pitchFamily="34" charset="0"/>
                <a:cs typeface="Arial" panose="020B0604020202020204" pitchFamily="34" charset="0"/>
              </a:rPr>
              <a:t>Eylül</a:t>
            </a:r>
            <a:r>
              <a:rPr lang="bg-BG" sz="2800" b="1" dirty="0" smtClean="0">
                <a:solidFill>
                  <a:srgbClr val="003296"/>
                </a:solidFill>
                <a:latin typeface="Verdana" panose="020B0604030504040204" pitchFamily="34" charset="0"/>
                <a:ea typeface="Verdana" panose="020B0604030504040204" pitchFamily="34" charset="0"/>
                <a:cs typeface="Arial" panose="020B0604020202020204" pitchFamily="34" charset="0"/>
              </a:rPr>
              <a:t> </a:t>
            </a:r>
            <a:r>
              <a:rPr lang="bg-BG" sz="2800" b="1" dirty="0">
                <a:solidFill>
                  <a:srgbClr val="003296"/>
                </a:solidFill>
                <a:latin typeface="Verdana" panose="020B0604030504040204" pitchFamily="34" charset="0"/>
                <a:ea typeface="Verdana" panose="020B0604030504040204" pitchFamily="34" charset="0"/>
                <a:cs typeface="Arial" panose="020B0604020202020204" pitchFamily="34" charset="0"/>
              </a:rPr>
              <a:t>20</a:t>
            </a:r>
            <a:r>
              <a:rPr lang="tr-TR" sz="2800" b="1" dirty="0" smtClean="0">
                <a:solidFill>
                  <a:srgbClr val="003296"/>
                </a:solidFill>
                <a:latin typeface="Verdana" panose="020B0604030504040204" pitchFamily="34" charset="0"/>
                <a:ea typeface="Verdana" panose="020B0604030504040204" pitchFamily="34" charset="0"/>
                <a:cs typeface="Arial" panose="020B0604020202020204" pitchFamily="34" charset="0"/>
              </a:rPr>
              <a:t>20 </a:t>
            </a:r>
            <a:endParaRPr lang="bg-BG" sz="28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3" name="Picture 2" descr="https://saasinhighered.files.wordpress.com/2009/10/cropped-ts-powerpoint-header-plain.jp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7" y="6397031"/>
            <a:ext cx="9120423" cy="45878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6" y="6343681"/>
            <a:ext cx="9139344" cy="512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Заглавие 1"/>
          <p:cNvSpPr txBox="1">
            <a:spLocks/>
          </p:cNvSpPr>
          <p:nvPr/>
        </p:nvSpPr>
        <p:spPr>
          <a:xfrm>
            <a:off x="990168" y="2210695"/>
            <a:ext cx="7050534" cy="144016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4000" b="1" dirty="0">
              <a:solidFill>
                <a:srgbClr val="003296"/>
              </a:solidFill>
              <a:latin typeface="+mn-lt"/>
              <a:cs typeface="Arial" panose="020B0604020202020204" pitchFamily="34" charset="0"/>
            </a:endParaRPr>
          </a:p>
          <a:p>
            <a:r>
              <a:rPr lang="tr-TR" sz="4000" b="1" dirty="0">
                <a:solidFill>
                  <a:srgbClr val="003296"/>
                </a:solidFill>
                <a:latin typeface="Verdana" panose="020B0604030504040204" pitchFamily="34" charset="0"/>
                <a:ea typeface="Verdana" panose="020B0604030504040204" pitchFamily="34" charset="0"/>
                <a:cs typeface="Arial" panose="020B0604020202020204" pitchFamily="34" charset="0"/>
              </a:rPr>
              <a:t>Proje Uygulama </a:t>
            </a:r>
            <a:r>
              <a:rPr lang="tr-TR" sz="4000" b="1" dirty="0" smtClean="0">
                <a:solidFill>
                  <a:srgbClr val="003296"/>
                </a:solidFill>
                <a:latin typeface="Verdana" panose="020B0604030504040204" pitchFamily="34" charset="0"/>
                <a:ea typeface="Verdana" panose="020B0604030504040204" pitchFamily="34" charset="0"/>
                <a:cs typeface="Arial" panose="020B0604020202020204" pitchFamily="34" charset="0"/>
              </a:rPr>
              <a:t>Eğitimi </a:t>
            </a:r>
            <a:endParaRPr lang="bg-BG" sz="40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4.jpeg"/>
          <p:cNvPicPr/>
          <p:nvPr/>
        </p:nvPicPr>
        <p:blipFill>
          <a:blip r:embed="rId4" cstate="print"/>
          <a:stretch>
            <a:fillRect/>
          </a:stretch>
        </p:blipFill>
        <p:spPr>
          <a:xfrm>
            <a:off x="7020272" y="157988"/>
            <a:ext cx="1788832" cy="1313806"/>
          </a:xfrm>
          <a:prstGeom prst="rect">
            <a:avLst/>
          </a:prstGeom>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etin kutusu 1">
            <a:extLst>
              <a:ext uri="{FF2B5EF4-FFF2-40B4-BE49-F238E27FC236}">
                <a16:creationId xmlns="" xmlns:a16="http://schemas.microsoft.com/office/drawing/2014/main" id="{ED78931E-9AB5-6E4B-9656-1BDC1FEC9C0E}"/>
              </a:ext>
            </a:extLst>
          </p:cNvPr>
          <p:cNvSpPr txBox="1"/>
          <p:nvPr/>
        </p:nvSpPr>
        <p:spPr>
          <a:xfrm>
            <a:off x="6062135" y="4572000"/>
            <a:ext cx="184731" cy="369332"/>
          </a:xfrm>
          <a:prstGeom prst="rect">
            <a:avLst/>
          </a:prstGeom>
          <a:noFill/>
        </p:spPr>
        <p:txBody>
          <a:bodyPr wrap="none" rtlCol="0">
            <a:spAutoFit/>
          </a:bodyPr>
          <a:lstStyle/>
          <a:p>
            <a:endParaRPr lang="tr-TR" dirty="0"/>
          </a:p>
        </p:txBody>
      </p:sp>
    </p:spTree>
    <p:extLst>
      <p:ext uri="{BB962C8B-B14F-4D97-AF65-F5344CB8AC3E}">
        <p14:creationId xmlns:p14="http://schemas.microsoft.com/office/powerpoint/2010/main" val="11295471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çerik Yer Tutucusu 5"/>
          <p:cNvSpPr>
            <a:spLocks noGrp="1"/>
          </p:cNvSpPr>
          <p:nvPr>
            <p:ph idx="1"/>
          </p:nvPr>
        </p:nvSpPr>
        <p:spPr>
          <a:xfrm>
            <a:off x="323528" y="2256572"/>
            <a:ext cx="8568952" cy="4012074"/>
          </a:xfrm>
        </p:spPr>
        <p:txBody>
          <a:bodyPr>
            <a:normAutofit/>
          </a:bodyPr>
          <a:lstStyle/>
          <a:p>
            <a:pPr marL="342900" indent="-342900" algn="just" fontAlgn="base">
              <a:lnSpc>
                <a:spcPts val="2200"/>
              </a:lnSpc>
              <a:spcBef>
                <a:spcPts val="0"/>
              </a:spcBef>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Hizmet</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tedarik ve inşaat sözleşmeleri için 2.500 Avronun altındaki ödemeler, ihalenin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ön kabulü olmaksızın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fatura karşılığında yapılabilir. </a:t>
            </a:r>
          </a:p>
          <a:p>
            <a:pPr marL="342900" indent="-342900" algn="just" fontAlgn="base">
              <a:lnSpc>
                <a:spcPts val="2200"/>
              </a:lnSpc>
              <a:spcBef>
                <a:spcPts val="0"/>
              </a:spcBef>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Harcamalar, ulusal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mevzuata uygun olarak yalnızca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birincil kabul ve ödeme</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belgeleriyle kanıtlanacaktır.	</a:t>
            </a:r>
          </a:p>
          <a:p>
            <a:pPr marL="342900" indent="-342900" algn="just" fontAlgn="base">
              <a:lnSpc>
                <a:spcPts val="2200"/>
              </a:lnSpc>
              <a:spcBef>
                <a:spcPts val="0"/>
              </a:spcBef>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Bu kural sadece diğer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benzer harcamalarla birleştirilemeyen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ve tutarı 2.500 Avroya eşit ya da altında olan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harcamaları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ilgilendirmektedir. </a:t>
            </a:r>
          </a:p>
          <a:p>
            <a:pPr marL="342900" indent="-342900" algn="just" fontAlgn="base">
              <a:lnSpc>
                <a:spcPts val="2200"/>
              </a:lnSpc>
              <a:spcBef>
                <a:spcPts val="0"/>
              </a:spcBef>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Hizmetin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tedarikin karmaşıklığının ya da süresinin bunu zorunlu kılması halinde yararlanıcıların, şartnameli /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teknik şartnameli sadeleştirilmiş hizmet / inşaat sözleşmeleri yapmaları tavsiye olunur</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Bu durumda tek teklif ihale usulünün ekleri geçerlidir. </a:t>
            </a:r>
          </a:p>
          <a:p>
            <a:pPr marL="0" indent="0" algn="just">
              <a:buNone/>
            </a:pPr>
            <a:endParaRPr lang="tr-TR" sz="1800" dirty="0"/>
          </a:p>
        </p:txBody>
      </p:sp>
      <p:sp>
        <p:nvSpPr>
          <p:cNvPr id="2" name="Dikdörtgen 1"/>
          <p:cNvSpPr/>
          <p:nvPr/>
        </p:nvSpPr>
        <p:spPr>
          <a:xfrm>
            <a:off x="1043608" y="1513269"/>
            <a:ext cx="6984776" cy="400110"/>
          </a:xfrm>
          <a:prstGeom prst="rect">
            <a:avLst/>
          </a:prstGeom>
        </p:spPr>
        <p:txBody>
          <a:bodyPr wrap="square">
            <a:spAutoFit/>
          </a:bodyPr>
          <a:lstStyle/>
          <a:p>
            <a:r>
              <a:rPr lang="tr-TR" sz="1400" b="1" cap="all" dirty="0" smtClean="0">
                <a:solidFill>
                  <a:srgbClr val="003399"/>
                </a:solidFill>
                <a:latin typeface="Verdana" pitchFamily="34" charset="0"/>
                <a:ea typeface="+mj-ea"/>
                <a:cs typeface="+mj-cs"/>
              </a:rPr>
              <a:t>                  </a:t>
            </a:r>
            <a:r>
              <a:rPr lang="tr-TR" sz="2000" b="1" cap="all" dirty="0" smtClean="0">
                <a:solidFill>
                  <a:srgbClr val="003399"/>
                </a:solidFill>
                <a:latin typeface="Verdana" pitchFamily="34" charset="0"/>
                <a:ea typeface="+mj-ea"/>
                <a:cs typeface="+mj-cs"/>
              </a:rPr>
              <a:t>Fatura karşılığı alımlar </a:t>
            </a:r>
            <a:endParaRPr lang="tr-TR" sz="2000" b="1" cap="all" dirty="0">
              <a:solidFill>
                <a:srgbClr val="003399"/>
              </a:solidFill>
              <a:latin typeface="Verdana" pitchFamily="34" charset="0"/>
              <a:ea typeface="+mj-ea"/>
              <a:cs typeface="+mj-cs"/>
            </a:endParaRPr>
          </a:p>
        </p:txBody>
      </p:sp>
    </p:spTree>
    <p:extLst>
      <p:ext uri="{BB962C8B-B14F-4D97-AF65-F5344CB8AC3E}">
        <p14:creationId xmlns:p14="http://schemas.microsoft.com/office/powerpoint/2010/main" val="286588825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çerik Yer Tutucusu 5"/>
          <p:cNvSpPr>
            <a:spLocks noGrp="1"/>
          </p:cNvSpPr>
          <p:nvPr>
            <p:ph idx="1"/>
          </p:nvPr>
        </p:nvSpPr>
        <p:spPr>
          <a:xfrm>
            <a:off x="179514" y="2139520"/>
            <a:ext cx="8629590" cy="4718480"/>
          </a:xfrm>
        </p:spPr>
        <p:txBody>
          <a:bodyPr>
            <a:noAutofit/>
          </a:bodyPr>
          <a:lstStyle/>
          <a:p>
            <a:pPr marL="342900" indent="-342900" algn="just" fontAlgn="base">
              <a:lnSpc>
                <a:spcPts val="2200"/>
              </a:lnSpc>
              <a:spcBef>
                <a:spcPts val="0"/>
              </a:spcBef>
              <a:spcAft>
                <a:spcPts val="1200"/>
              </a:spcAft>
              <a:buFont typeface="Wingdings" panose="05000000000000000000" pitchFamily="2" charset="2"/>
              <a:buChar char="q"/>
            </a:pPr>
            <a:r>
              <a:rPr lang="tr-TR"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Bu U</a:t>
            </a:r>
            <a:r>
              <a:rPr lang="en-US"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s</a:t>
            </a:r>
            <a:r>
              <a:rPr lang="tr-TR"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ü</a:t>
            </a:r>
            <a:r>
              <a:rPr lang="en-US"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l</a:t>
            </a:r>
            <a:r>
              <a:rPr lang="en-US"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rPr>
              <a:t>, hizmet alımı, tedarik ve inşaat sözleşmelerinde uygulanabilir.</a:t>
            </a:r>
            <a:endParaRPr lang="tr-TR"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fontAlgn="base">
              <a:lnSpc>
                <a:spcPts val="2200"/>
              </a:lnSpc>
              <a:spcBef>
                <a:spcPts val="0"/>
              </a:spcBef>
              <a:spcAft>
                <a:spcPts val="1200"/>
              </a:spcAft>
              <a:buFont typeface="Wingdings" panose="05000000000000000000" pitchFamily="2" charset="2"/>
              <a:buChar char="q"/>
            </a:pPr>
            <a:r>
              <a:rPr lang="tr-TR"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İhale Belgeleri </a:t>
            </a:r>
            <a:r>
              <a:rPr lang="bg-BG"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rPr>
              <a:t>Yönetim Makamı, yararlanıcılar tarafından kullanılması tavsiye edilen basitleştirilmiş dosyaları uyarlamıştır. Teklifin özellikleri ve karmaşıklığının gerekli kılması halinde yararlanıcılar önerilen ihale dosyalarına ilave ekler ya da düzenlemeler getirebilirler.</a:t>
            </a:r>
            <a:endParaRPr lang="en-US"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fontAlgn="base">
              <a:lnSpc>
                <a:spcPts val="2200"/>
              </a:lnSpc>
              <a:spcBef>
                <a:spcPts val="0"/>
              </a:spcBef>
              <a:spcAft>
                <a:spcPts val="1200"/>
              </a:spcAft>
              <a:buFont typeface="Wingdings" panose="05000000000000000000" pitchFamily="2" charset="2"/>
              <a:buChar char="q"/>
            </a:pPr>
            <a:r>
              <a:rPr lang="tr-TR"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Yayın :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Herhangi bir yayın gerekli değildir.</a:t>
            </a:r>
            <a:endParaRPr lang="en-US"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fontAlgn="base">
              <a:lnSpc>
                <a:spcPts val="2200"/>
              </a:lnSpc>
              <a:spcBef>
                <a:spcPts val="0"/>
              </a:spcBef>
              <a:spcAft>
                <a:spcPts val="1200"/>
              </a:spcAft>
              <a:buFont typeface="Wingdings" panose="05000000000000000000" pitchFamily="2" charset="2"/>
              <a:buChar char="q"/>
            </a:pPr>
            <a:r>
              <a:rPr lang="tr-TR"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Davet edilen katılımcı sayısı</a:t>
            </a:r>
            <a:r>
              <a:rPr lang="en-US"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rPr>
              <a:t>En az bir, tercihen birden </a:t>
            </a:r>
            <a:r>
              <a:rPr lang="tr-TR" altLang="bg-BG"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fazla teklif alınabilir . </a:t>
            </a:r>
            <a:r>
              <a:rPr lang="tr-TR"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rPr>
              <a:t>Tek</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 teklif şekli olarak yeterli olsa bile Sözleşme Makamı, belirli bir yüklenicinin niçin seçildiğine yönelik ayrıntılı gerekçeler hazırlamalı ve bunu pazarlık raporuna dahil etmelidir. </a:t>
            </a:r>
            <a:endParaRPr lang="en-US"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fontAlgn="base">
              <a:lnSpc>
                <a:spcPts val="2200"/>
              </a:lnSpc>
              <a:spcBef>
                <a:spcPts val="0"/>
              </a:spcBef>
              <a:spcAft>
                <a:spcPts val="1200"/>
              </a:spcAft>
              <a:buFont typeface="Wingdings" panose="05000000000000000000" pitchFamily="2" charset="2"/>
              <a:buChar char="q"/>
            </a:pPr>
            <a:r>
              <a:rPr lang="tr-TR" sz="1200" b="1" dirty="0">
                <a:solidFill>
                  <a:srgbClr val="003296"/>
                </a:solidFill>
                <a:latin typeface="Verdana" panose="020B0604030504040204" pitchFamily="34" charset="0"/>
                <a:ea typeface="Verdana" panose="020B0604030504040204" pitchFamily="34" charset="0"/>
                <a:cs typeface="Verdana" panose="020B0604030504040204" pitchFamily="34" charset="0"/>
              </a:rPr>
              <a:t>Tekliflerin verilmesi: </a:t>
            </a:r>
            <a:r>
              <a:rPr lang="bg-BG"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Katılımcıya/ katılımcılara genelde teklifini iletmesi için 15 günlük bir süre verilir </a:t>
            </a:r>
            <a:r>
              <a:rPr lang="en-US" sz="1200" dirty="0">
                <a:solidFill>
                  <a:srgbClr val="003296"/>
                </a:solidFill>
                <a:latin typeface="Verdana" panose="020B0604030504040204" pitchFamily="34" charset="0"/>
                <a:ea typeface="Verdana" panose="020B0604030504040204" pitchFamily="34" charset="0"/>
                <a:cs typeface="Verdana" panose="020B0604030504040204" pitchFamily="34" charset="0"/>
              </a:rPr>
              <a:t>.</a:t>
            </a:r>
          </a:p>
          <a:p>
            <a:pPr marL="342900" indent="-342900" algn="just" fontAlgn="base">
              <a:lnSpc>
                <a:spcPts val="2200"/>
              </a:lnSpc>
              <a:spcBef>
                <a:spcPts val="0"/>
              </a:spcBef>
              <a:spcAft>
                <a:spcPts val="1200"/>
              </a:spcAft>
              <a:buFont typeface="Wingdings" panose="05000000000000000000" pitchFamily="2" charset="2"/>
              <a:buChar char="q"/>
            </a:pPr>
            <a:r>
              <a:rPr lang="en-US"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rPr>
              <a:t>Son teslim tarihi</a:t>
            </a:r>
            <a:r>
              <a:rPr lang="en-US"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rPr>
              <a:t>, katılımcılara teklifleri hazırlamaları ve sunmaları için makul ve yeterli bir süre tanıyacak kadar uzun olmalıdır.</a:t>
            </a:r>
            <a:endParaRPr lang="tr-TR"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fontAlgn="base">
              <a:lnSpc>
                <a:spcPts val="2200"/>
              </a:lnSpc>
              <a:spcBef>
                <a:spcPts val="0"/>
              </a:spcBef>
              <a:spcAft>
                <a:spcPts val="1200"/>
              </a:spcAft>
              <a:buFont typeface="Wingdings" panose="05000000000000000000" pitchFamily="2" charset="2"/>
              <a:buChar char="q"/>
            </a:pPr>
            <a:r>
              <a:rPr lang="tr-TR" sz="1200" b="1" dirty="0">
                <a:solidFill>
                  <a:srgbClr val="003296"/>
                </a:solidFill>
                <a:latin typeface="Verdana" panose="020B0604030504040204" pitchFamily="34" charset="0"/>
                <a:ea typeface="Verdana" panose="020B0604030504040204" pitchFamily="34" charset="0"/>
                <a:cs typeface="Verdana" panose="020B0604030504040204" pitchFamily="34" charset="0"/>
              </a:rPr>
              <a:t>Değerlendirme Komitesinin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kurulmasına gerek yoktur.</a:t>
            </a:r>
            <a:endParaRPr lang="bg-BG" altLang="bg-BG"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tr-TR" sz="1200" dirty="0">
              <a:latin typeface="Verdana" panose="020B0604030504040204" pitchFamily="34" charset="0"/>
              <a:ea typeface="Verdana" panose="020B0604030504040204" pitchFamily="34" charset="0"/>
            </a:endParaRPr>
          </a:p>
        </p:txBody>
      </p:sp>
      <p:sp>
        <p:nvSpPr>
          <p:cNvPr id="2" name="Dikdörtgen 1"/>
          <p:cNvSpPr/>
          <p:nvPr/>
        </p:nvSpPr>
        <p:spPr>
          <a:xfrm>
            <a:off x="1043608" y="1513269"/>
            <a:ext cx="6336704" cy="584775"/>
          </a:xfrm>
          <a:prstGeom prst="rect">
            <a:avLst/>
          </a:prstGeom>
        </p:spPr>
        <p:txBody>
          <a:bodyPr wrap="square">
            <a:spAutoFit/>
          </a:bodyPr>
          <a:lstStyle/>
          <a:p>
            <a:r>
              <a:rPr lang="tr-TR" sz="1400" b="1" cap="all" dirty="0" smtClean="0">
                <a:solidFill>
                  <a:srgbClr val="FF0000"/>
                </a:solidFill>
                <a:latin typeface="Verdana" pitchFamily="34" charset="0"/>
              </a:rPr>
              <a:t>              </a:t>
            </a:r>
            <a:r>
              <a:rPr lang="tr-TR" sz="1600" b="1" cap="all" dirty="0" smtClean="0">
                <a:solidFill>
                  <a:srgbClr val="003399"/>
                </a:solidFill>
                <a:latin typeface="Verdana" pitchFamily="34" charset="0"/>
                <a:ea typeface="+mj-ea"/>
                <a:cs typeface="+mj-cs"/>
              </a:rPr>
              <a:t>Tek </a:t>
            </a:r>
            <a:r>
              <a:rPr lang="tr-TR" sz="1600" b="1" cap="all" dirty="0">
                <a:solidFill>
                  <a:srgbClr val="003399"/>
                </a:solidFill>
                <a:latin typeface="Verdana" pitchFamily="34" charset="0"/>
                <a:ea typeface="+mj-ea"/>
                <a:cs typeface="+mj-cs"/>
              </a:rPr>
              <a:t>teklif usulü (</a:t>
            </a:r>
            <a:r>
              <a:rPr lang="tr-TR" altLang="bg-BG" sz="1600" b="1" cap="all" dirty="0">
                <a:solidFill>
                  <a:srgbClr val="003399"/>
                </a:solidFill>
                <a:latin typeface="Verdana" pitchFamily="34" charset="0"/>
                <a:ea typeface="+mj-ea"/>
                <a:cs typeface="+mj-cs"/>
              </a:rPr>
              <a:t>DOĞRUDAN </a:t>
            </a:r>
            <a:r>
              <a:rPr lang="tr-TR" altLang="bg-BG" sz="1600" b="1" cap="all" dirty="0" smtClean="0">
                <a:solidFill>
                  <a:srgbClr val="003399"/>
                </a:solidFill>
                <a:latin typeface="Verdana" pitchFamily="34" charset="0"/>
                <a:ea typeface="+mj-ea"/>
                <a:cs typeface="+mj-cs"/>
              </a:rPr>
              <a:t>ALIM)</a:t>
            </a:r>
            <a:endParaRPr lang="tr-TR" sz="1600" b="1" cap="all" dirty="0">
              <a:solidFill>
                <a:srgbClr val="003399"/>
              </a:solidFill>
              <a:latin typeface="Verdana" pitchFamily="34" charset="0"/>
              <a:ea typeface="+mj-ea"/>
              <a:cs typeface="+mj-cs"/>
            </a:endParaRPr>
          </a:p>
          <a:p>
            <a:r>
              <a:rPr lang="tr-TR" altLang="bg-BG" sz="1600" b="1" cap="all" dirty="0">
                <a:solidFill>
                  <a:srgbClr val="003399"/>
                </a:solidFill>
                <a:latin typeface="Verdana" pitchFamily="34" charset="0"/>
                <a:ea typeface="+mj-ea"/>
                <a:cs typeface="+mj-cs"/>
              </a:rPr>
              <a:t>           </a:t>
            </a:r>
            <a:r>
              <a:rPr lang="en-GB" altLang="bg-BG" sz="1600" b="1" cap="all" dirty="0">
                <a:solidFill>
                  <a:srgbClr val="003399"/>
                </a:solidFill>
                <a:latin typeface="Verdana" pitchFamily="34" charset="0"/>
                <a:ea typeface="+mj-ea"/>
                <a:cs typeface="+mj-cs"/>
              </a:rPr>
              <a:t> </a:t>
            </a:r>
            <a:r>
              <a:rPr lang="tr-TR" altLang="bg-BG" sz="1600" b="1" cap="all" dirty="0">
                <a:solidFill>
                  <a:srgbClr val="003399"/>
                </a:solidFill>
                <a:latin typeface="Verdana" pitchFamily="34" charset="0"/>
                <a:ea typeface="+mj-ea"/>
                <a:cs typeface="+mj-cs"/>
              </a:rPr>
              <a:t>     </a:t>
            </a:r>
            <a:r>
              <a:rPr lang="tr-TR" altLang="bg-BG" sz="1600" b="1" cap="all" dirty="0" smtClean="0">
                <a:solidFill>
                  <a:srgbClr val="003399"/>
                </a:solidFill>
                <a:latin typeface="Verdana" pitchFamily="34" charset="0"/>
                <a:ea typeface="+mj-ea"/>
                <a:cs typeface="+mj-cs"/>
              </a:rPr>
              <a:t>      </a:t>
            </a:r>
            <a:r>
              <a:rPr lang="ru-RU" altLang="bg-BG" sz="1600" b="1" cap="all" dirty="0" smtClean="0">
                <a:solidFill>
                  <a:srgbClr val="003399"/>
                </a:solidFill>
                <a:latin typeface="Verdana" pitchFamily="34" charset="0"/>
                <a:ea typeface="+mj-ea"/>
                <a:cs typeface="+mj-cs"/>
              </a:rPr>
              <a:t>(</a:t>
            </a:r>
            <a:r>
              <a:rPr lang="tr-TR" altLang="bg-BG" sz="1600" b="1" cap="all" dirty="0">
                <a:solidFill>
                  <a:srgbClr val="003399"/>
                </a:solidFill>
                <a:latin typeface="Verdana" pitchFamily="34" charset="0"/>
                <a:ea typeface="+mj-ea"/>
                <a:cs typeface="+mj-cs"/>
              </a:rPr>
              <a:t>2.500</a:t>
            </a:r>
            <a:r>
              <a:rPr lang="ru-RU" altLang="bg-BG" sz="1600" b="1" cap="all" dirty="0">
                <a:solidFill>
                  <a:srgbClr val="003399"/>
                </a:solidFill>
                <a:latin typeface="Verdana" pitchFamily="34" charset="0"/>
                <a:ea typeface="+mj-ea"/>
                <a:cs typeface="+mj-cs"/>
              </a:rPr>
              <a:t> €</a:t>
            </a:r>
            <a:r>
              <a:rPr lang="tr-TR" altLang="bg-BG" sz="1600" b="1" cap="all" dirty="0">
                <a:solidFill>
                  <a:srgbClr val="003399"/>
                </a:solidFill>
                <a:latin typeface="Verdana" pitchFamily="34" charset="0"/>
                <a:ea typeface="+mj-ea"/>
                <a:cs typeface="+mj-cs"/>
              </a:rPr>
              <a:t> -</a:t>
            </a:r>
            <a:r>
              <a:rPr lang="ru-RU" altLang="bg-BG" sz="1600" b="1" cap="all" dirty="0" smtClean="0">
                <a:solidFill>
                  <a:srgbClr val="003399"/>
                </a:solidFill>
                <a:latin typeface="Verdana" pitchFamily="34" charset="0"/>
                <a:ea typeface="+mj-ea"/>
                <a:cs typeface="+mj-cs"/>
              </a:rPr>
              <a:t> </a:t>
            </a:r>
            <a:r>
              <a:rPr lang="ru-RU" altLang="bg-BG" sz="1600" b="1" cap="all" dirty="0">
                <a:solidFill>
                  <a:srgbClr val="003399"/>
                </a:solidFill>
                <a:latin typeface="Verdana" pitchFamily="34" charset="0"/>
                <a:ea typeface="+mj-ea"/>
                <a:cs typeface="+mj-cs"/>
              </a:rPr>
              <a:t>20 000 €)</a:t>
            </a:r>
            <a:r>
              <a:rPr lang="tr-TR" altLang="bg-BG" sz="1600" b="1" cap="all" dirty="0">
                <a:solidFill>
                  <a:srgbClr val="003399"/>
                </a:solidFill>
                <a:latin typeface="Verdana" pitchFamily="34" charset="0"/>
                <a:ea typeface="+mj-ea"/>
                <a:cs typeface="+mj-cs"/>
              </a:rPr>
              <a:t>                  </a:t>
            </a:r>
            <a:endParaRPr lang="tr-TR" sz="1600" b="1" cap="all" dirty="0">
              <a:solidFill>
                <a:srgbClr val="003399"/>
              </a:solidFill>
              <a:latin typeface="Verdana" pitchFamily="34" charset="0"/>
              <a:ea typeface="+mj-ea"/>
              <a:cs typeface="+mj-cs"/>
            </a:endParaRPr>
          </a:p>
        </p:txBody>
      </p:sp>
    </p:spTree>
    <p:extLst>
      <p:ext uri="{BB962C8B-B14F-4D97-AF65-F5344CB8AC3E}">
        <p14:creationId xmlns:p14="http://schemas.microsoft.com/office/powerpoint/2010/main" val="77207763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çerik Yer Tutucusu 5"/>
          <p:cNvSpPr>
            <a:spLocks noGrp="1"/>
          </p:cNvSpPr>
          <p:nvPr>
            <p:ph idx="1"/>
          </p:nvPr>
        </p:nvSpPr>
        <p:spPr>
          <a:xfrm>
            <a:off x="179514" y="1512729"/>
            <a:ext cx="8712966" cy="4772956"/>
          </a:xfrm>
        </p:spPr>
        <p:txBody>
          <a:bodyPr>
            <a:normAutofit/>
          </a:bodyPr>
          <a:lstStyle/>
          <a:p>
            <a:pPr algn="just">
              <a:lnSpc>
                <a:spcPts val="2000"/>
              </a:lnSpc>
              <a:spcBef>
                <a:spcPts val="400"/>
              </a:spcBef>
              <a:buFont typeface="Wingdings" panose="05000000000000000000" pitchFamily="2" charset="2"/>
              <a:buChar char="q"/>
            </a:pPr>
            <a:r>
              <a:rPr lang="tr-TR" altLang="bg-BG" sz="1300" b="1" dirty="0">
                <a:solidFill>
                  <a:srgbClr val="003296"/>
                </a:solidFill>
                <a:latin typeface="Verdana" panose="020B0604030504040204" pitchFamily="34" charset="0"/>
                <a:ea typeface="Verdana" panose="020B0604030504040204" pitchFamily="34" charset="0"/>
                <a:cs typeface="Verdana" panose="020B0604030504040204" pitchFamily="34" charset="0"/>
              </a:rPr>
              <a:t>Tek teklif istenildiğinde</a:t>
            </a:r>
            <a:r>
              <a:rPr lang="en-GB" altLang="bg-BG" sz="13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sz="1300" b="1" dirty="0">
                <a:latin typeface="Verdana" panose="020B0604030504040204" pitchFamily="34" charset="0"/>
                <a:ea typeface="Verdana" panose="020B0604030504040204" pitchFamily="34" charset="0"/>
              </a:rPr>
              <a:t> </a:t>
            </a:r>
            <a:r>
              <a:rPr lang="tr-TR" sz="1300" dirty="0">
                <a:solidFill>
                  <a:srgbClr val="003296"/>
                </a:solidFill>
                <a:latin typeface="Verdana" panose="020B0604030504040204" pitchFamily="34" charset="0"/>
                <a:ea typeface="Verdana" panose="020B0604030504040204" pitchFamily="34" charset="0"/>
              </a:rPr>
              <a:t>İ</a:t>
            </a:r>
            <a:r>
              <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hale </a:t>
            </a: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katılımcıları için açıklamalarda belirtilen ihale gerekliliklerine idari ve teknik uygunluğun tasdik edilmesini sağlar</a:t>
            </a:r>
            <a:r>
              <a:rPr lang="tr-TR" sz="1300" dirty="0" smtClean="0">
                <a:latin typeface="Verdana" panose="020B0604030504040204" pitchFamily="34" charset="0"/>
                <a:ea typeface="Verdana" panose="020B0604030504040204" pitchFamily="34" charset="0"/>
              </a:rPr>
              <a:t>.</a:t>
            </a:r>
          </a:p>
          <a:p>
            <a:pPr algn="just">
              <a:lnSpc>
                <a:spcPts val="2000"/>
              </a:lnSpc>
              <a:spcBef>
                <a:spcPts val="400"/>
              </a:spcBef>
              <a:buFont typeface="Wingdings" panose="05000000000000000000" pitchFamily="2" charset="2"/>
              <a:buChar char="q"/>
            </a:pPr>
            <a:r>
              <a:rPr lang="tr-TR" altLang="bg-BG" sz="1300" b="1" dirty="0">
                <a:solidFill>
                  <a:srgbClr val="003296"/>
                </a:solidFill>
                <a:latin typeface="Verdana" panose="020B0604030504040204" pitchFamily="34" charset="0"/>
                <a:ea typeface="Verdana" panose="020B0604030504040204" pitchFamily="34" charset="0"/>
                <a:cs typeface="Verdana" panose="020B0604030504040204" pitchFamily="34" charset="0"/>
              </a:rPr>
              <a:t>Birden fazla teklif </a:t>
            </a:r>
            <a:r>
              <a:rPr lang="tr-TR" altLang="bg-BG" sz="13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istenildiğinde</a:t>
            </a:r>
            <a:r>
              <a:rPr lang="en-GB" altLang="bg-BG" sz="13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Sözleşme makamı tüm teklifleri “ücrete mukabil en yüksek kalite” kriterine göre değerlendirirken fiyat-kalite oranlarını belirlemeli ve teknik kaliteyi fiyata karşı </a:t>
            </a:r>
            <a:r>
              <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oranlanarak ölçülmelidir. </a:t>
            </a:r>
          </a:p>
          <a:p>
            <a:pPr algn="just">
              <a:lnSpc>
                <a:spcPts val="2000"/>
              </a:lnSpc>
              <a:spcBef>
                <a:spcPts val="400"/>
              </a:spcBef>
              <a:buFont typeface="Wingdings" panose="05000000000000000000" pitchFamily="2" charset="2"/>
              <a:buChar char="q"/>
            </a:pPr>
            <a:r>
              <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Her </a:t>
            </a: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iki yöntemde </a:t>
            </a:r>
            <a:r>
              <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de, pazarlık </a:t>
            </a: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raporu </a:t>
            </a:r>
            <a:r>
              <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(PRAG </a:t>
            </a: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Ek </a:t>
            </a:r>
            <a:r>
              <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A10b)altında </a:t>
            </a: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değerlendirme sürecine </a:t>
            </a:r>
            <a:r>
              <a:rPr lang="tr-TR" sz="1300" b="1" dirty="0">
                <a:solidFill>
                  <a:srgbClr val="003296"/>
                </a:solidFill>
                <a:latin typeface="Verdana" panose="020B0604030504040204" pitchFamily="34" charset="0"/>
                <a:ea typeface="Verdana" panose="020B0604030504040204" pitchFamily="34" charset="0"/>
                <a:cs typeface="Verdana" panose="020B0604030504040204" pitchFamily="34" charset="0"/>
              </a:rPr>
              <a:t>ilişkin sonuçlar gerekçelendirilmelidir</a:t>
            </a:r>
            <a:r>
              <a:rPr lang="en-US" altLang="bg-BG"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endParaRPr lang="en-US" altLang="bg-BG" sz="13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ts val="2000"/>
              </a:lnSpc>
              <a:spcBef>
                <a:spcPts val="400"/>
              </a:spcBef>
              <a:buFont typeface="Wingdings" panose="05000000000000000000" pitchFamily="2" charset="2"/>
              <a:buChar char="q"/>
            </a:pP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Sözleşme Makamı, pazarlık raporu şablonunda belirtilen pazarlık adımlarını izlemeli </a:t>
            </a:r>
            <a:r>
              <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ve </a:t>
            </a: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satın alma usulleriyle ilgili </a:t>
            </a:r>
            <a:r>
              <a:rPr lang="tr-TR" sz="1300" b="1" dirty="0">
                <a:solidFill>
                  <a:srgbClr val="003296"/>
                </a:solidFill>
                <a:latin typeface="Verdana" panose="020B0604030504040204" pitchFamily="34" charset="0"/>
                <a:ea typeface="Verdana" panose="020B0604030504040204" pitchFamily="34" charset="0"/>
                <a:cs typeface="Verdana" panose="020B0604030504040204" pitchFamily="34" charset="0"/>
              </a:rPr>
              <a:t>temel ilkelerin gereğince uygulandığını temin etmelidir.</a:t>
            </a:r>
            <a:r>
              <a:rPr lang="en-US" altLang="bg-BG" sz="1300" b="1" dirty="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Pazarlık raporu Sözleşme Makamı tarafından onaylanmalıdır; </a:t>
            </a:r>
            <a:endParaRPr lang="tr-TR" altLang="bg-BG" sz="1300" b="1"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ts val="2000"/>
              </a:lnSpc>
              <a:spcBef>
                <a:spcPts val="400"/>
              </a:spcBef>
              <a:buFont typeface="Wingdings" panose="05000000000000000000" pitchFamily="2" charset="2"/>
              <a:buChar char="q"/>
            </a:pP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T</a:t>
            </a:r>
            <a:r>
              <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eklif </a:t>
            </a: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verenin bildirdiği şartları kanıtlayan bütün belgeler talep edilmeli ve Ek A10b’ye </a:t>
            </a:r>
            <a:r>
              <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iliştirilmelidir. Ek </a:t>
            </a: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belgeler en geç değerlendirme aşamasında, sözleşmenin imzalanmasından önce talep edilmelidir. </a:t>
            </a:r>
            <a:endPar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ts val="2000"/>
              </a:lnSpc>
              <a:spcBef>
                <a:spcPts val="400"/>
              </a:spcBef>
              <a:buFont typeface="Wingdings" panose="05000000000000000000" pitchFamily="2" charset="2"/>
              <a:buChar char="q"/>
            </a:pPr>
            <a:r>
              <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Sözleşme </a:t>
            </a: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Makamı, hem ihaleyi kazanan şirkete hem de kazanamayanlara bir bildirim yazısı göndermelidir. Bu mektup modelleri, PRAG'ta (bölüm 3, 4 ve 5) bulunabilir. </a:t>
            </a:r>
            <a:endPar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ts val="2000"/>
              </a:lnSpc>
              <a:spcBef>
                <a:spcPts val="400"/>
              </a:spcBef>
              <a:buFont typeface="Wingdings" panose="05000000000000000000" pitchFamily="2" charset="2"/>
              <a:buChar char="q"/>
            </a:pPr>
            <a:r>
              <a:rPr lang="tr-TR" sz="1300" dirty="0">
                <a:solidFill>
                  <a:srgbClr val="003296"/>
                </a:solidFill>
                <a:latin typeface="Verdana" panose="020B0604030504040204" pitchFamily="34" charset="0"/>
                <a:ea typeface="Verdana" panose="020B0604030504040204" pitchFamily="34" charset="0"/>
                <a:cs typeface="Verdana" panose="020B0604030504040204" pitchFamily="34" charset="0"/>
              </a:rPr>
              <a:t>İhaleyi kazanan tarafla imzalanacak sözleşme, ihale belgelerinde verilen formata bağlı kalınarak yapılmalıdır. </a:t>
            </a:r>
            <a:endParaRPr lang="tr-TR" sz="13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0" indent="0" algn="just">
              <a:lnSpc>
                <a:spcPts val="2000"/>
              </a:lnSpc>
              <a:spcBef>
                <a:spcPts val="400"/>
              </a:spcBef>
              <a:buNone/>
            </a:pPr>
            <a:endPar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ts val="2000"/>
              </a:lnSpc>
              <a:spcBef>
                <a:spcPts val="400"/>
              </a:spcBef>
              <a:buFont typeface="Wingdings" panose="05000000000000000000" pitchFamily="2" charset="2"/>
              <a:buChar char="q"/>
            </a:pP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ts val="2000"/>
              </a:lnSpc>
              <a:spcBef>
                <a:spcPts val="400"/>
              </a:spcBef>
              <a:buFont typeface="Wingdings" panose="05000000000000000000" pitchFamily="2" charset="2"/>
              <a:buChar char="q"/>
            </a:pPr>
            <a:endParaRPr lang="tr-TR" altLang="bg-BG" sz="1200" b="1"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ts val="2000"/>
              </a:lnSpc>
              <a:spcBef>
                <a:spcPts val="400"/>
              </a:spcBef>
              <a:buFont typeface="Wingdings" panose="05000000000000000000" pitchFamily="2" charset="2"/>
              <a:buChar char="q"/>
            </a:pPr>
            <a:endParaRPr lang="bg-BG" altLang="bg-BG" sz="1200" b="1"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tr-TR" sz="1800" dirty="0"/>
          </a:p>
        </p:txBody>
      </p:sp>
      <p:sp>
        <p:nvSpPr>
          <p:cNvPr id="2" name="Dikdörtgen 1"/>
          <p:cNvSpPr/>
          <p:nvPr/>
        </p:nvSpPr>
        <p:spPr>
          <a:xfrm>
            <a:off x="1619672" y="1513269"/>
            <a:ext cx="4968552" cy="369332"/>
          </a:xfrm>
          <a:prstGeom prst="rect">
            <a:avLst/>
          </a:prstGeom>
        </p:spPr>
        <p:txBody>
          <a:bodyPr wrap="square">
            <a:spAutoFit/>
          </a:bodyPr>
          <a:lstStyle/>
          <a:p>
            <a:r>
              <a:rPr lang="tr-TR" b="1" dirty="0" smtClean="0">
                <a:solidFill>
                  <a:srgbClr val="000000"/>
                </a:solidFill>
              </a:rPr>
              <a:t>             </a:t>
            </a:r>
            <a:endParaRPr lang="tr-TR" sz="1400" b="1" cap="all" dirty="0">
              <a:solidFill>
                <a:srgbClr val="003399"/>
              </a:solidFill>
              <a:latin typeface="Verdana" pitchFamily="34" charset="0"/>
              <a:ea typeface="+mj-ea"/>
              <a:cs typeface="+mj-cs"/>
            </a:endParaRPr>
          </a:p>
        </p:txBody>
      </p:sp>
      <p:sp>
        <p:nvSpPr>
          <p:cNvPr id="8" name="Cím 11"/>
          <p:cNvSpPr>
            <a:spLocks noGrp="1"/>
          </p:cNvSpPr>
          <p:nvPr>
            <p:ph type="title"/>
          </p:nvPr>
        </p:nvSpPr>
        <p:spPr>
          <a:xfrm>
            <a:off x="1619672" y="1052736"/>
            <a:ext cx="5328592" cy="419058"/>
          </a:xfrm>
        </p:spPr>
        <p:txBody>
          <a:bodyPr rtlCol="0">
            <a:normAutofit fontScale="90000"/>
          </a:bodyPr>
          <a:lstStyle/>
          <a:p>
            <a:pPr fontAlgn="auto">
              <a:spcAft>
                <a:spcPts val="0"/>
              </a:spcAft>
              <a:defRPr/>
            </a:pPr>
            <a:r>
              <a:rPr lang="tr-TR" sz="2000" b="1" cap="all" dirty="0">
                <a:solidFill>
                  <a:srgbClr val="003399"/>
                </a:solidFill>
                <a:latin typeface="Verdana" pitchFamily="34" charset="0"/>
              </a:rPr>
              <a:t> </a:t>
            </a:r>
            <a:r>
              <a:rPr lang="tr-TR" sz="2000" b="1" cap="all" dirty="0" smtClean="0">
                <a:solidFill>
                  <a:srgbClr val="003399"/>
                </a:solidFill>
                <a:latin typeface="Verdana" pitchFamily="34" charset="0"/>
              </a:rPr>
              <a:t>DOĞRUDAN ALIMDA SEÇİM SÜRECİ</a:t>
            </a:r>
            <a:endParaRPr lang="en-US" altLang="bg-BG" sz="2000" b="1" cap="all" dirty="0">
              <a:solidFill>
                <a:srgbClr val="003399"/>
              </a:solidFill>
              <a:latin typeface="Verdana" pitchFamily="34" charset="0"/>
            </a:endParaRPr>
          </a:p>
        </p:txBody>
      </p:sp>
    </p:spTree>
    <p:extLst>
      <p:ext uri="{BB962C8B-B14F-4D97-AF65-F5344CB8AC3E}">
        <p14:creationId xmlns:p14="http://schemas.microsoft.com/office/powerpoint/2010/main" val="59300286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çerik Yer Tutucusu 5"/>
          <p:cNvSpPr>
            <a:spLocks noGrp="1"/>
          </p:cNvSpPr>
          <p:nvPr>
            <p:ph idx="1"/>
          </p:nvPr>
        </p:nvSpPr>
        <p:spPr>
          <a:xfrm>
            <a:off x="179514" y="2116927"/>
            <a:ext cx="8424934" cy="3863452"/>
          </a:xfrm>
        </p:spPr>
        <p:txBody>
          <a:bodyPr>
            <a:normAutofit/>
          </a:bodyPr>
          <a:lstStyle/>
          <a:p>
            <a:pPr algn="just">
              <a:spcBef>
                <a:spcPts val="0"/>
              </a:spcBef>
              <a:spcAft>
                <a:spcPts val="1200"/>
              </a:spcAft>
              <a:buFont typeface="Wingdings" panose="05000000000000000000" pitchFamily="2" charset="2"/>
              <a:buChar char="q"/>
            </a:pP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Bu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U</a:t>
            </a: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sül,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hizmet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alımı, tedarik ve inşaat sözleşmelerinde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uygulanmaktadır;</a:t>
            </a:r>
            <a:endParaRPr lang="tr-TR" altLang="bg-BG"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0"/>
              </a:spcBef>
              <a:spcAft>
                <a:spcPts val="1200"/>
              </a:spcAft>
              <a:buFont typeface="Wingdings" panose="05000000000000000000" pitchFamily="2" charset="2"/>
              <a:buChar char="q"/>
            </a:pPr>
            <a:r>
              <a:rPr lang="tr-TR" altLang="bg-BG"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 Belgeleri</a:t>
            </a:r>
            <a:r>
              <a:rPr lang="en-US" altLang="bg-BG"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Hizmet ve inşaat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usulleri,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basitleştirilmiş ihale belgeleri kullanılarak uygulanmalıdır (PRAG Ek B80 ve DS1</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en-US" altLang="bg-BG"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0"/>
              </a:spcBef>
              <a:spcAft>
                <a:spcPts val="1200"/>
              </a:spcAft>
              <a:buFont typeface="Wingdings" panose="05000000000000000000" pitchFamily="2" charset="2"/>
              <a:buChar char="q"/>
            </a:pPr>
            <a:r>
              <a:rPr lang="tr-TR" altLang="bg-BG"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Yayın</a:t>
            </a:r>
            <a:r>
              <a:rPr lang="en-US" altLang="bg-BG"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İhale dosyası Programın internet sitesinde ve yararlanıcının internet sitesinde (Sözleşme Makamı sıfatıyla)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yayımlanmalıdır</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en-US" altLang="bg-BG"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0"/>
              </a:spcBef>
              <a:spcAft>
                <a:spcPts val="1200"/>
              </a:spcAft>
              <a:buFont typeface="Wingdings" panose="05000000000000000000" pitchFamily="2" charset="2"/>
              <a:buChar char="q"/>
            </a:pPr>
            <a:r>
              <a:rPr lang="tr-TR" altLang="bg-BG"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Davetlilerin sayısı</a:t>
            </a:r>
            <a:r>
              <a:rPr lang="en-US" altLang="bg-BG"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E</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n </a:t>
            </a:r>
            <a:r>
              <a:rPr lang="en-US" altLang="bg-BG" sz="1400" dirty="0">
                <a:solidFill>
                  <a:srgbClr val="003296"/>
                </a:solidFill>
                <a:latin typeface="Verdana" panose="020B0604030504040204" pitchFamily="34" charset="0"/>
                <a:ea typeface="Verdana" panose="020B0604030504040204" pitchFamily="34" charset="0"/>
                <a:cs typeface="Verdana" panose="020B0604030504040204" pitchFamily="34" charset="0"/>
              </a:rPr>
              <a:t>az 3 isteklinin davet edilmesi gerekir. Yüklenici, ihale dosyası ile birlikte davetiyeleri eşzamanlı olarak gönderir. Yüklenicinin seçimi </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gerekçelendirilmelidir</a:t>
            </a:r>
            <a:r>
              <a:rPr lang="tr-TR"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p>
          <a:p>
            <a:pPr algn="just">
              <a:spcBef>
                <a:spcPts val="0"/>
              </a:spcBef>
              <a:spcAft>
                <a:spcPts val="1200"/>
              </a:spcAft>
              <a:buFont typeface="Wingdings" panose="05000000000000000000" pitchFamily="2" charset="2"/>
              <a:buChar char="q"/>
            </a:pP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Tekliflerin verilmesi: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Davet edilen katılımcılara, ihale davetini aldıktan sonra tekliflerini sunmak üzere en az 30 gün verilmelidir.</a:t>
            </a:r>
          </a:p>
          <a:p>
            <a:pPr algn="just">
              <a:spcBef>
                <a:spcPts val="0"/>
              </a:spcBef>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Sözleşme Makamı, idari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ve teknik olarak geçerli olan tek bir teklif alması halinde, ihale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kriterlerinin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karşılanması şartıyla,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ihaleye devam edebilir. </a:t>
            </a: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
        <p:nvSpPr>
          <p:cNvPr id="2" name="Dikdörtgen 1"/>
          <p:cNvSpPr/>
          <p:nvPr/>
        </p:nvSpPr>
        <p:spPr>
          <a:xfrm>
            <a:off x="1619672" y="1513269"/>
            <a:ext cx="4968552" cy="369332"/>
          </a:xfrm>
          <a:prstGeom prst="rect">
            <a:avLst/>
          </a:prstGeom>
        </p:spPr>
        <p:txBody>
          <a:bodyPr wrap="square">
            <a:spAutoFit/>
          </a:bodyPr>
          <a:lstStyle/>
          <a:p>
            <a:r>
              <a:rPr lang="tr-TR" b="1" dirty="0" smtClean="0">
                <a:solidFill>
                  <a:srgbClr val="000000"/>
                </a:solidFill>
              </a:rPr>
              <a:t>             </a:t>
            </a:r>
            <a:endParaRPr lang="tr-TR" sz="1400" b="1" cap="all" dirty="0">
              <a:solidFill>
                <a:srgbClr val="003399"/>
              </a:solidFill>
              <a:latin typeface="Verdana" pitchFamily="34" charset="0"/>
              <a:ea typeface="+mj-ea"/>
              <a:cs typeface="+mj-cs"/>
            </a:endParaRPr>
          </a:p>
        </p:txBody>
      </p:sp>
      <p:sp>
        <p:nvSpPr>
          <p:cNvPr id="8" name="Cím 11"/>
          <p:cNvSpPr>
            <a:spLocks noGrp="1"/>
          </p:cNvSpPr>
          <p:nvPr>
            <p:ph type="title"/>
          </p:nvPr>
        </p:nvSpPr>
        <p:spPr>
          <a:xfrm>
            <a:off x="-2" y="1512729"/>
            <a:ext cx="9144001" cy="545561"/>
          </a:xfrm>
        </p:spPr>
        <p:txBody>
          <a:bodyPr rtlCol="0">
            <a:normAutofit fontScale="90000"/>
          </a:bodyPr>
          <a:lstStyle/>
          <a:p>
            <a:r>
              <a:rPr lang="tr-TR" altLang="bg-BG" sz="2200" b="1" cap="all" dirty="0" smtClean="0">
                <a:solidFill>
                  <a:srgbClr val="003399"/>
                </a:solidFill>
                <a:latin typeface="Verdana" pitchFamily="34" charset="0"/>
              </a:rPr>
              <a:t>             Basitleştirilmiş usul </a:t>
            </a:r>
            <a:r>
              <a:rPr lang="tr-TR" sz="2200" b="1" cap="all" dirty="0" smtClean="0">
                <a:solidFill>
                  <a:srgbClr val="003399"/>
                </a:solidFill>
                <a:latin typeface="Verdana" pitchFamily="34" charset="0"/>
              </a:rPr>
              <a:t>&gt;20.000,00 AVRO </a:t>
            </a:r>
            <a:r>
              <a:rPr lang="tr-TR" sz="1600" dirty="0"/>
              <a:t/>
            </a:r>
            <a:br>
              <a:rPr lang="tr-TR" sz="1600" dirty="0"/>
            </a:br>
            <a:r>
              <a:rPr lang="en-US" altLang="bg-BG" sz="1600" b="1" cap="all" dirty="0" smtClean="0">
                <a:solidFill>
                  <a:srgbClr val="003399"/>
                </a:solidFill>
                <a:latin typeface="Verdana" pitchFamily="34" charset="0"/>
              </a:rPr>
              <a:t>  </a:t>
            </a:r>
            <a:endParaRPr lang="en-US" altLang="bg-BG" sz="1600" b="1" cap="all" dirty="0">
              <a:solidFill>
                <a:srgbClr val="003399"/>
              </a:solidFill>
              <a:latin typeface="Verdana" pitchFamily="34" charset="0"/>
            </a:endParaRPr>
          </a:p>
        </p:txBody>
      </p:sp>
    </p:spTree>
    <p:extLst>
      <p:ext uri="{BB962C8B-B14F-4D97-AF65-F5344CB8AC3E}">
        <p14:creationId xmlns:p14="http://schemas.microsoft.com/office/powerpoint/2010/main" val="148170634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çerik Yer Tutucusu 5"/>
          <p:cNvSpPr>
            <a:spLocks noGrp="1"/>
          </p:cNvSpPr>
          <p:nvPr>
            <p:ph idx="1"/>
          </p:nvPr>
        </p:nvSpPr>
        <p:spPr>
          <a:xfrm>
            <a:off x="395536" y="1959290"/>
            <a:ext cx="8208912" cy="4710070"/>
          </a:xfrm>
        </p:spPr>
        <p:txBody>
          <a:bodyPr>
            <a:normAutofit fontScale="25000" lnSpcReduction="20000"/>
          </a:bodyPr>
          <a:lstStyle/>
          <a:p>
            <a:pPr algn="just">
              <a:lnSpc>
                <a:spcPts val="1920"/>
              </a:lnSpc>
              <a:spcBef>
                <a:spcPts val="0"/>
              </a:spcBef>
              <a:spcAft>
                <a:spcPts val="1200"/>
              </a:spcAft>
              <a:buFont typeface="Wingdings" panose="05000000000000000000" pitchFamily="2" charset="2"/>
              <a:buChar char="q"/>
            </a:pPr>
            <a:r>
              <a:rPr lang="tr-TR" sz="48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Tekliflerin alınması ve </a:t>
            </a:r>
            <a:r>
              <a:rPr lang="tr-TR" sz="4800" b="1" dirty="0">
                <a:solidFill>
                  <a:srgbClr val="003296"/>
                </a:solidFill>
                <a:latin typeface="Verdana" panose="020B0604030504040204" pitchFamily="34" charset="0"/>
                <a:ea typeface="Verdana" panose="020B0604030504040204" pitchFamily="34" charset="0"/>
                <a:cs typeface="Verdana" panose="020B0604030504040204" pitchFamily="34" charset="0"/>
              </a:rPr>
              <a:t>kaydı</a:t>
            </a:r>
            <a:r>
              <a:rPr lang="tr-TR" sz="48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Sözleşme </a:t>
            </a:r>
            <a:r>
              <a:rPr lang="tr-TR" sz="4800" dirty="0">
                <a:solidFill>
                  <a:srgbClr val="003296"/>
                </a:solidFill>
                <a:latin typeface="Verdana" panose="020B0604030504040204" pitchFamily="34" charset="0"/>
                <a:ea typeface="Verdana" panose="020B0604030504040204" pitchFamily="34" charset="0"/>
                <a:cs typeface="Verdana" panose="020B0604030504040204" pitchFamily="34" charset="0"/>
              </a:rPr>
              <a:t>Makamı, alınan tekliflerin alınma tarihi ve zamanını kaydetmeli ve elden teslim edilen </a:t>
            </a:r>
            <a:r>
              <a:rPr lang="tr-TR"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teklifler </a:t>
            </a:r>
            <a:r>
              <a:rPr lang="tr-TR" sz="4800" dirty="0">
                <a:solidFill>
                  <a:srgbClr val="003296"/>
                </a:solidFill>
                <a:latin typeface="Verdana" panose="020B0604030504040204" pitchFamily="34" charset="0"/>
                <a:ea typeface="Verdana" panose="020B0604030504040204" pitchFamily="34" charset="0"/>
                <a:cs typeface="Verdana" panose="020B0604030504040204" pitchFamily="34" charset="0"/>
              </a:rPr>
              <a:t>için teklif sahibine bir alındı belgesi </a:t>
            </a:r>
            <a:r>
              <a:rPr lang="tr-TR"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vermelidir.</a:t>
            </a:r>
            <a:r>
              <a:rPr lang="tr-TR" sz="4800" dirty="0" smtClean="0">
                <a:latin typeface="Verdana" panose="020B0604030504040204" pitchFamily="34" charset="0"/>
                <a:ea typeface="Verdana" panose="020B0604030504040204" pitchFamily="34" charset="0"/>
              </a:rPr>
              <a:t> </a:t>
            </a:r>
            <a:r>
              <a:rPr lang="tr-TR" sz="4800" dirty="0">
                <a:solidFill>
                  <a:srgbClr val="003296"/>
                </a:solidFill>
                <a:latin typeface="Verdana" panose="020B0604030504040204" pitchFamily="34" charset="0"/>
                <a:ea typeface="Verdana" panose="020B0604030504040204" pitchFamily="34" charset="0"/>
                <a:cs typeface="Verdana" panose="020B0604030504040204" pitchFamily="34" charset="0"/>
              </a:rPr>
              <a:t>İhale zarfları</a:t>
            </a:r>
            <a:r>
              <a:rPr lang="tr-TR"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numaralandırılmalıdır</a:t>
            </a:r>
            <a:r>
              <a:rPr lang="en-US" altLang="bg-BG"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tr-TR" altLang="bg-BG"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ts val="1920"/>
              </a:lnSpc>
              <a:spcBef>
                <a:spcPts val="0"/>
              </a:spcBef>
              <a:spcAft>
                <a:spcPts val="1200"/>
              </a:spcAft>
              <a:buFont typeface="Wingdings" panose="05000000000000000000" pitchFamily="2" charset="2"/>
              <a:buChar char="q"/>
            </a:pPr>
            <a:r>
              <a:rPr lang="tr-TR" sz="48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Değerlendirme Komitesinin üyeleri</a:t>
            </a:r>
            <a:r>
              <a:rPr lang="tr-TR"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(Komite, oy </a:t>
            </a:r>
            <a:r>
              <a:rPr lang="tr-TR" sz="4800" dirty="0">
                <a:solidFill>
                  <a:srgbClr val="003296"/>
                </a:solidFill>
                <a:latin typeface="Verdana" panose="020B0604030504040204" pitchFamily="34" charset="0"/>
                <a:ea typeface="Verdana" panose="020B0604030504040204" pitchFamily="34" charset="0"/>
                <a:cs typeface="Verdana" panose="020B0604030504040204" pitchFamily="34" charset="0"/>
              </a:rPr>
              <a:t>hakkı bulunmayan başkan, oy hakkı bulunmayan Sekreter ve tek sayıdan oluşan </a:t>
            </a:r>
            <a:r>
              <a:rPr lang="tr-TR"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üyeler(en </a:t>
            </a:r>
            <a:r>
              <a:rPr lang="tr-TR" sz="4800" dirty="0">
                <a:solidFill>
                  <a:srgbClr val="003296"/>
                </a:solidFill>
                <a:latin typeface="Verdana" panose="020B0604030504040204" pitchFamily="34" charset="0"/>
                <a:ea typeface="Verdana" panose="020B0604030504040204" pitchFamily="34" charset="0"/>
                <a:cs typeface="Verdana" panose="020B0604030504040204" pitchFamily="34" charset="0"/>
              </a:rPr>
              <a:t>az 3</a:t>
            </a:r>
            <a:r>
              <a:rPr lang="tr-TR"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).Sözleşme Makamı olması sıfatıyla Yararlanıcının resmi atamasıyla (idari kurulum kararı), nitelikleri ve yeteneklerine göre belirlenmelidir. Üyelerden her biri, ihalenin yapıldığı dile (İngilizce) yeterince hakim olmalıdır ve teklifler hakkında bilgiye dayalı görüş bildirecek teknik ve idari becerilere sahip olmalıdır</a:t>
            </a:r>
            <a:r>
              <a:rPr lang="en-US" altLang="bg-BG"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p>
          <a:p>
            <a:pPr algn="just">
              <a:lnSpc>
                <a:spcPts val="1920"/>
              </a:lnSpc>
              <a:spcBef>
                <a:spcPts val="0"/>
              </a:spcBef>
              <a:spcAft>
                <a:spcPts val="1200"/>
              </a:spcAft>
              <a:buFont typeface="Wingdings" panose="05000000000000000000" pitchFamily="2" charset="2"/>
              <a:buChar char="q"/>
            </a:pPr>
            <a:r>
              <a:rPr lang="tr-TR" sz="4800" b="1" dirty="0">
                <a:solidFill>
                  <a:srgbClr val="003296"/>
                </a:solidFill>
                <a:latin typeface="Verdana" panose="020B0604030504040204" pitchFamily="34" charset="0"/>
                <a:ea typeface="Verdana" panose="020B0604030504040204" pitchFamily="34" charset="0"/>
                <a:cs typeface="Verdana" panose="020B0604030504040204" pitchFamily="34" charset="0"/>
              </a:rPr>
              <a:t>Değerlendirme komitesinin bütün üyeleri </a:t>
            </a:r>
            <a:r>
              <a:rPr lang="tr-TR" sz="4800" dirty="0">
                <a:solidFill>
                  <a:srgbClr val="003296"/>
                </a:solidFill>
                <a:latin typeface="Verdana" panose="020B0604030504040204" pitchFamily="34" charset="0"/>
                <a:ea typeface="Verdana" panose="020B0604030504040204" pitchFamily="34" charset="0"/>
                <a:cs typeface="Verdana" panose="020B0604030504040204" pitchFamily="34" charset="0"/>
              </a:rPr>
              <a:t>Tarafsızlık ve Gizlilik </a:t>
            </a:r>
            <a:r>
              <a:rPr lang="tr-TR"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Beyan'ını </a:t>
            </a:r>
            <a:r>
              <a:rPr lang="tr-TR" sz="4800" dirty="0">
                <a:solidFill>
                  <a:srgbClr val="003296"/>
                </a:solidFill>
                <a:latin typeface="Verdana" panose="020B0604030504040204" pitchFamily="34" charset="0"/>
                <a:ea typeface="Verdana" panose="020B0604030504040204" pitchFamily="34" charset="0"/>
                <a:cs typeface="Verdana" panose="020B0604030504040204" pitchFamily="34" charset="0"/>
              </a:rPr>
              <a:t>imzalamakla yükümlüdür. Beyanın formatı PRAG EK A4: Tarafsızlık ve Gizlilik Beyanı kısmında verilmiştir</a:t>
            </a:r>
            <a:r>
              <a:rPr lang="en-US" altLang="bg-BG"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en-US" altLang="bg-BG" sz="48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ts val="1920"/>
              </a:lnSpc>
              <a:spcBef>
                <a:spcPts val="0"/>
              </a:spcBef>
              <a:spcAft>
                <a:spcPts val="1200"/>
              </a:spcAft>
              <a:buFont typeface="Wingdings" panose="05000000000000000000" pitchFamily="2" charset="2"/>
              <a:buChar char="q"/>
            </a:pPr>
            <a:r>
              <a:rPr lang="en-US" altLang="bg-BG" sz="4800" dirty="0">
                <a:solidFill>
                  <a:srgbClr val="003296"/>
                </a:solidFill>
                <a:latin typeface="Verdana" panose="020B0604030504040204" pitchFamily="34" charset="0"/>
                <a:ea typeface="Verdana" panose="020B0604030504040204" pitchFamily="34" charset="0"/>
                <a:cs typeface="Verdana" panose="020B0604030504040204" pitchFamily="34" charset="0"/>
              </a:rPr>
              <a:t>Tedarik ve yapım işleri ihaleleri için </a:t>
            </a:r>
            <a:r>
              <a:rPr lang="en-US" altLang="bg-BG" sz="4800" b="1" dirty="0">
                <a:solidFill>
                  <a:srgbClr val="003296"/>
                </a:solidFill>
                <a:latin typeface="Verdana" panose="020B0604030504040204" pitchFamily="34" charset="0"/>
                <a:ea typeface="Verdana" panose="020B0604030504040204" pitchFamily="34" charset="0"/>
                <a:cs typeface="Verdana" panose="020B0604030504040204" pitchFamily="34" charset="0"/>
              </a:rPr>
              <a:t>ihale açılış oturumu halka açıktır</a:t>
            </a:r>
            <a:r>
              <a:rPr lang="en-US" altLang="bg-BG" sz="4800" dirty="0">
                <a:solidFill>
                  <a:srgbClr val="003296"/>
                </a:solidFill>
                <a:latin typeface="Verdana" panose="020B0604030504040204" pitchFamily="34" charset="0"/>
                <a:ea typeface="Verdana" panose="020B0604030504040204" pitchFamily="34" charset="0"/>
                <a:cs typeface="Verdana" panose="020B0604030504040204" pitchFamily="34" charset="0"/>
              </a:rPr>
              <a:t>. Katılım, ihaleye teklif veren firmaların temsilcileri ile </a:t>
            </a:r>
            <a:r>
              <a:rPr lang="en-US" altLang="bg-BG"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sınırlıdır;</a:t>
            </a:r>
            <a:endParaRPr lang="en-US" altLang="bg-BG" sz="48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ts val="1920"/>
              </a:lnSpc>
              <a:spcBef>
                <a:spcPts val="0"/>
              </a:spcBef>
              <a:spcAft>
                <a:spcPts val="1200"/>
              </a:spcAft>
              <a:buFont typeface="Wingdings" panose="05000000000000000000" pitchFamily="2" charset="2"/>
              <a:buChar char="q"/>
            </a:pPr>
            <a:r>
              <a:rPr lang="en-US" altLang="bg-BG" sz="4800" dirty="0">
                <a:solidFill>
                  <a:srgbClr val="003296"/>
                </a:solidFill>
                <a:latin typeface="Verdana" panose="020B0604030504040204" pitchFamily="34" charset="0"/>
                <a:ea typeface="Verdana" panose="020B0604030504040204" pitchFamily="34" charset="0"/>
                <a:cs typeface="Verdana" panose="020B0604030504040204" pitchFamily="34" charset="0"/>
              </a:rPr>
              <a:t>Hazırlık toplantısı, İhale açılış oturumu, Tekliflerin </a:t>
            </a:r>
            <a:r>
              <a:rPr lang="en-US" altLang="bg-BG"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değerlendirilmesi</a:t>
            </a:r>
            <a:r>
              <a:rPr lang="tr-TR" altLang="bg-BG"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altLang="bg-BG"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en-US" altLang="bg-BG" sz="4800" dirty="0">
                <a:solidFill>
                  <a:srgbClr val="003296"/>
                </a:solidFill>
                <a:latin typeface="Verdana" panose="020B0604030504040204" pitchFamily="34" charset="0"/>
                <a:ea typeface="Verdana" panose="020B0604030504040204" pitchFamily="34" charset="0"/>
                <a:cs typeface="Verdana" panose="020B0604030504040204" pitchFamily="34" charset="0"/>
              </a:rPr>
              <a:t>İdari uygunluğun kontrol edilmesi,Teknik </a:t>
            </a:r>
            <a:r>
              <a:rPr lang="en-US" altLang="bg-BG"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değerlendirme, Mali </a:t>
            </a:r>
            <a:r>
              <a:rPr lang="en-US" altLang="bg-BG" sz="4800" dirty="0">
                <a:solidFill>
                  <a:srgbClr val="003296"/>
                </a:solidFill>
                <a:latin typeface="Verdana" panose="020B0604030504040204" pitchFamily="34" charset="0"/>
                <a:ea typeface="Verdana" panose="020B0604030504040204" pitchFamily="34" charset="0"/>
                <a:cs typeface="Verdana" panose="020B0604030504040204" pitchFamily="34" charset="0"/>
              </a:rPr>
              <a:t>değerlendirme</a:t>
            </a:r>
            <a:r>
              <a:rPr lang="en-US" altLang="bg-BG"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altLang="bg-BG"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süreçlerini kapsar. Değerlendirme</a:t>
            </a:r>
            <a:r>
              <a:rPr lang="tr-TR"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sz="4800" dirty="0">
                <a:solidFill>
                  <a:srgbClr val="003296"/>
                </a:solidFill>
                <a:latin typeface="Verdana" panose="020B0604030504040204" pitchFamily="34" charset="0"/>
                <a:ea typeface="Verdana" panose="020B0604030504040204" pitchFamily="34" charset="0"/>
                <a:cs typeface="Verdana" panose="020B0604030504040204" pitchFamily="34" charset="0"/>
              </a:rPr>
              <a:t>süreci (teknik ve mali değerlendirme) </a:t>
            </a:r>
            <a:r>
              <a:rPr lang="tr-TR" sz="4800" b="1" dirty="0">
                <a:solidFill>
                  <a:srgbClr val="003296"/>
                </a:solidFill>
                <a:latin typeface="Verdana" panose="020B0604030504040204" pitchFamily="34" charset="0"/>
                <a:ea typeface="Verdana" panose="020B0604030504040204" pitchFamily="34" charset="0"/>
                <a:cs typeface="Verdana" panose="020B0604030504040204" pitchFamily="34" charset="0"/>
              </a:rPr>
              <a:t>Değerlendirme Raporuna </a:t>
            </a:r>
            <a:r>
              <a:rPr lang="tr-TR" sz="4800" dirty="0">
                <a:solidFill>
                  <a:srgbClr val="003296"/>
                </a:solidFill>
                <a:latin typeface="Verdana" panose="020B0604030504040204" pitchFamily="34" charset="0"/>
                <a:ea typeface="Verdana" panose="020B0604030504040204" pitchFamily="34" charset="0"/>
                <a:cs typeface="Verdana" panose="020B0604030504040204" pitchFamily="34" charset="0"/>
              </a:rPr>
              <a:t>kaydedilir. Raporun Değerlendirme Komitesi Başkanı, Sekreteri ve puan veren bütün üyeler tarafından imzalanması gerekmektedir</a:t>
            </a:r>
            <a:r>
              <a:rPr lang="tr-TR" sz="48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en-US" altLang="bg-BG" sz="48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0"/>
              </a:spcBef>
              <a:spcAft>
                <a:spcPts val="1200"/>
              </a:spcAft>
              <a:buFont typeface="Wingdings" panose="05000000000000000000" pitchFamily="2" charset="2"/>
              <a:buChar char="q"/>
            </a:pPr>
            <a:endPar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
        <p:nvSpPr>
          <p:cNvPr id="2" name="Dikdörtgen 1"/>
          <p:cNvSpPr/>
          <p:nvPr/>
        </p:nvSpPr>
        <p:spPr>
          <a:xfrm>
            <a:off x="1619672" y="1513269"/>
            <a:ext cx="4968552" cy="369332"/>
          </a:xfrm>
          <a:prstGeom prst="rect">
            <a:avLst/>
          </a:prstGeom>
        </p:spPr>
        <p:txBody>
          <a:bodyPr wrap="square">
            <a:spAutoFit/>
          </a:bodyPr>
          <a:lstStyle/>
          <a:p>
            <a:r>
              <a:rPr lang="tr-TR" b="1" dirty="0" smtClean="0">
                <a:solidFill>
                  <a:srgbClr val="000000"/>
                </a:solidFill>
              </a:rPr>
              <a:t>             </a:t>
            </a:r>
            <a:endParaRPr lang="tr-TR" sz="1400" b="1" cap="all" dirty="0">
              <a:solidFill>
                <a:srgbClr val="003399"/>
              </a:solidFill>
              <a:latin typeface="Verdana" pitchFamily="34" charset="0"/>
              <a:ea typeface="+mj-ea"/>
              <a:cs typeface="+mj-cs"/>
            </a:endParaRPr>
          </a:p>
        </p:txBody>
      </p:sp>
      <p:sp>
        <p:nvSpPr>
          <p:cNvPr id="8" name="Cím 11"/>
          <p:cNvSpPr>
            <a:spLocks noGrp="1"/>
          </p:cNvSpPr>
          <p:nvPr>
            <p:ph type="title"/>
          </p:nvPr>
        </p:nvSpPr>
        <p:spPr>
          <a:xfrm>
            <a:off x="1" y="1431428"/>
            <a:ext cx="9152554" cy="527861"/>
          </a:xfrm>
        </p:spPr>
        <p:txBody>
          <a:bodyPr rtlCol="0">
            <a:normAutofit fontScale="90000"/>
          </a:bodyPr>
          <a:lstStyle/>
          <a:p>
            <a:r>
              <a:rPr lang="tr-TR" altLang="bg-BG" sz="1600" b="1" cap="all" dirty="0" smtClean="0">
                <a:solidFill>
                  <a:srgbClr val="003399"/>
                </a:solidFill>
                <a:latin typeface="Verdana" pitchFamily="34" charset="0"/>
              </a:rPr>
              <a:t>      </a:t>
            </a:r>
            <a:r>
              <a:rPr lang="tr-TR" altLang="bg-BG" sz="2200" b="1" cap="all" dirty="0" smtClean="0">
                <a:solidFill>
                  <a:srgbClr val="003399"/>
                </a:solidFill>
                <a:latin typeface="Verdana" pitchFamily="34" charset="0"/>
              </a:rPr>
              <a:t/>
            </a:r>
            <a:br>
              <a:rPr lang="tr-TR" altLang="bg-BG" sz="2200" b="1" cap="all" dirty="0" smtClean="0">
                <a:solidFill>
                  <a:srgbClr val="003399"/>
                </a:solidFill>
                <a:latin typeface="Verdana" pitchFamily="34" charset="0"/>
              </a:rPr>
            </a:br>
            <a:r>
              <a:rPr lang="tr-TR" altLang="bg-BG" sz="2200" b="1" cap="all" dirty="0">
                <a:solidFill>
                  <a:srgbClr val="003399"/>
                </a:solidFill>
                <a:latin typeface="Verdana" pitchFamily="34" charset="0"/>
              </a:rPr>
              <a:t> </a:t>
            </a:r>
            <a:r>
              <a:rPr lang="tr-TR" altLang="bg-BG" sz="2200" b="1" cap="all" dirty="0" smtClean="0">
                <a:solidFill>
                  <a:srgbClr val="003399"/>
                </a:solidFill>
                <a:latin typeface="Verdana" pitchFamily="34" charset="0"/>
              </a:rPr>
              <a:t>           Basitleştirilmiş usulde seçim süreci</a:t>
            </a:r>
            <a:r>
              <a:rPr lang="tr-TR" sz="2200" b="1" cap="all" dirty="0" smtClean="0">
                <a:solidFill>
                  <a:srgbClr val="003399"/>
                </a:solidFill>
                <a:latin typeface="Verdana" pitchFamily="34" charset="0"/>
              </a:rPr>
              <a:t> </a:t>
            </a:r>
            <a:r>
              <a:rPr lang="tr-TR" sz="1600" dirty="0"/>
              <a:t/>
            </a:r>
            <a:br>
              <a:rPr lang="tr-TR" sz="1600" dirty="0"/>
            </a:br>
            <a:r>
              <a:rPr lang="en-US" altLang="bg-BG" sz="1600" b="1" cap="all" dirty="0" smtClean="0">
                <a:solidFill>
                  <a:srgbClr val="003399"/>
                </a:solidFill>
                <a:latin typeface="Verdana" pitchFamily="34" charset="0"/>
              </a:rPr>
              <a:t>  </a:t>
            </a:r>
            <a:endParaRPr lang="en-US" altLang="bg-BG" sz="1600" b="1" cap="all" dirty="0">
              <a:solidFill>
                <a:srgbClr val="003399"/>
              </a:solidFill>
              <a:latin typeface="Verdana" pitchFamily="34" charset="0"/>
            </a:endParaRPr>
          </a:p>
        </p:txBody>
      </p:sp>
    </p:spTree>
    <p:extLst>
      <p:ext uri="{BB962C8B-B14F-4D97-AF65-F5344CB8AC3E}">
        <p14:creationId xmlns:p14="http://schemas.microsoft.com/office/powerpoint/2010/main" val="295410939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çerik Yer Tutucusu 5"/>
          <p:cNvSpPr>
            <a:spLocks noGrp="1"/>
          </p:cNvSpPr>
          <p:nvPr>
            <p:ph idx="1"/>
          </p:nvPr>
        </p:nvSpPr>
        <p:spPr>
          <a:xfrm>
            <a:off x="179514" y="1962268"/>
            <a:ext cx="8424934" cy="3997080"/>
          </a:xfrm>
        </p:spPr>
        <p:txBody>
          <a:bodyPr>
            <a:normAutofit/>
          </a:bodyPr>
          <a:lstStyle/>
          <a:p>
            <a:pPr marL="0" indent="0" algn="just">
              <a:lnSpc>
                <a:spcPct val="100000"/>
              </a:lnSpc>
              <a:spcBef>
                <a:spcPts val="600"/>
              </a:spcBef>
              <a:buNone/>
            </a:pPr>
            <a:endPar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ct val="100000"/>
              </a:lnSpc>
              <a:spcBef>
                <a:spcPts val="600"/>
              </a:spcBef>
              <a:buFont typeface="Wingdings" panose="05000000000000000000" pitchFamily="2" charset="2"/>
              <a:buChar char="q"/>
            </a:pPr>
            <a:r>
              <a:rPr lang="tr-TR"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Sınırlı usulde, </a:t>
            </a:r>
            <a:r>
              <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Sözleşme </a:t>
            </a: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Makamı sınırlı sayıda adayı ihaleye davet etmektedir</a:t>
            </a:r>
            <a:r>
              <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p>
          <a:p>
            <a:pPr marL="0" indent="0" algn="just">
              <a:lnSpc>
                <a:spcPct val="100000"/>
              </a:lnSpc>
              <a:spcBef>
                <a:spcPts val="600"/>
              </a:spcBef>
              <a:buNone/>
            </a:pPr>
            <a:endParaRPr lang="tr-TR"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600"/>
              </a:spcBef>
              <a:buFont typeface="Wingdings" panose="05000000000000000000" pitchFamily="2" charset="2"/>
              <a:buChar char="q"/>
            </a:pPr>
            <a:r>
              <a:rPr lang="tr-TR" sz="1600" b="1" dirty="0">
                <a:solidFill>
                  <a:srgbClr val="003296"/>
                </a:solidFill>
                <a:latin typeface="Verdana" panose="020B0604030504040204" pitchFamily="34" charset="0"/>
                <a:ea typeface="Verdana" panose="020B0604030504040204" pitchFamily="34" charset="0"/>
                <a:cs typeface="Verdana" panose="020B0604030504040204" pitchFamily="34" charset="0"/>
              </a:rPr>
              <a:t>Sınırlı ihale usulü</a:t>
            </a: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 yalnızca hizmet alımı sözleşmelerinde ve istisnai durumlarda inşaat sözleşmelerinde kullanılabilmektedir</a:t>
            </a:r>
            <a:r>
              <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p>
          <a:p>
            <a:pPr marL="0" indent="0" algn="just">
              <a:spcBef>
                <a:spcPts val="600"/>
              </a:spcBef>
              <a:buNone/>
            </a:pPr>
            <a:endPar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600"/>
              </a:spcBef>
              <a:buFont typeface="Wingdings" panose="05000000000000000000" pitchFamily="2" charset="2"/>
              <a:buChar char="q"/>
            </a:pPr>
            <a:r>
              <a:rPr lang="tr-TR" sz="1600" b="1" dirty="0">
                <a:solidFill>
                  <a:srgbClr val="003296"/>
                </a:solidFill>
                <a:latin typeface="Verdana" panose="020B0604030504040204" pitchFamily="34" charset="0"/>
                <a:ea typeface="Verdana" panose="020B0604030504040204" pitchFamily="34" charset="0"/>
                <a:cs typeface="Verdana" panose="020B0604030504040204" pitchFamily="34" charset="0"/>
              </a:rPr>
              <a:t>Sınırlı ihale usulünde süreç iki adımdan oluşur</a:t>
            </a: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 </a:t>
            </a:r>
            <a:endPar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0" indent="0" algn="just">
              <a:spcBef>
                <a:spcPts val="600"/>
              </a:spcBef>
              <a:buNone/>
            </a:pPr>
            <a:endPar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600"/>
              </a:spcBef>
              <a:buFont typeface="Wingdings" panose="05000000000000000000" pitchFamily="2" charset="2"/>
              <a:buChar char="Ø"/>
            </a:pPr>
            <a:r>
              <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Birinci </a:t>
            </a: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adımda niyet beyanı daveti çıkarılır. </a:t>
            </a:r>
            <a:endPar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0" indent="0" algn="just">
              <a:spcBef>
                <a:spcPts val="600"/>
              </a:spcBef>
              <a:buNone/>
            </a:pPr>
            <a:endPar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600"/>
              </a:spcBef>
              <a:buFont typeface="Wingdings" panose="05000000000000000000" pitchFamily="2" charset="2"/>
              <a:buChar char="Ø"/>
            </a:pPr>
            <a:r>
              <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İkinci </a:t>
            </a: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adımda ise ilk teklifler gözden geçirilir ve adayların bulunduğu kısa liste yapılır. Daha sonra, kısa listedeki adaylar tam tekliflerini vermek üzere davet edilir.</a:t>
            </a:r>
            <a:endParaRPr lang="en-US"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0"/>
              </a:spcBef>
              <a:spcAft>
                <a:spcPts val="1200"/>
              </a:spcAft>
              <a:buFont typeface="Wingdings" panose="05000000000000000000" pitchFamily="2" charset="2"/>
              <a:buChar char="q"/>
            </a:pPr>
            <a:endPar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
        <p:nvSpPr>
          <p:cNvPr id="2" name="Dikdörtgen 1"/>
          <p:cNvSpPr/>
          <p:nvPr/>
        </p:nvSpPr>
        <p:spPr>
          <a:xfrm>
            <a:off x="0" y="1592936"/>
            <a:ext cx="9152555" cy="369332"/>
          </a:xfrm>
          <a:prstGeom prst="rect">
            <a:avLst/>
          </a:prstGeom>
        </p:spPr>
        <p:txBody>
          <a:bodyPr wrap="square">
            <a:spAutoFit/>
          </a:bodyPr>
          <a:lstStyle/>
          <a:p>
            <a:r>
              <a:rPr lang="tr-TR" b="1" dirty="0" smtClean="0">
                <a:solidFill>
                  <a:srgbClr val="000000"/>
                </a:solidFill>
              </a:rPr>
              <a:t>             </a:t>
            </a:r>
            <a:endParaRPr lang="tr-TR" sz="1400" b="1" cap="all" dirty="0">
              <a:solidFill>
                <a:srgbClr val="003399"/>
              </a:solidFill>
              <a:latin typeface="Verdana" pitchFamily="34" charset="0"/>
              <a:ea typeface="+mj-ea"/>
              <a:cs typeface="+mj-cs"/>
            </a:endParaRPr>
          </a:p>
        </p:txBody>
      </p:sp>
      <p:sp>
        <p:nvSpPr>
          <p:cNvPr id="8" name="Cím 11"/>
          <p:cNvSpPr>
            <a:spLocks noGrp="1"/>
          </p:cNvSpPr>
          <p:nvPr>
            <p:ph type="title"/>
          </p:nvPr>
        </p:nvSpPr>
        <p:spPr>
          <a:xfrm>
            <a:off x="2339751" y="1357863"/>
            <a:ext cx="4464496" cy="721061"/>
          </a:xfrm>
        </p:spPr>
        <p:txBody>
          <a:bodyPr rtlCol="0">
            <a:normAutofit fontScale="90000"/>
          </a:bodyPr>
          <a:lstStyle/>
          <a:p>
            <a:r>
              <a:rPr lang="tr-TR" altLang="bg-BG" sz="1600" b="1" cap="all" dirty="0" smtClean="0">
                <a:solidFill>
                  <a:srgbClr val="003399"/>
                </a:solidFill>
                <a:latin typeface="Verdana" pitchFamily="34" charset="0"/>
              </a:rPr>
              <a:t>                   </a:t>
            </a:r>
            <a:br>
              <a:rPr lang="tr-TR" altLang="bg-BG" sz="1600" b="1" cap="all" dirty="0" smtClean="0">
                <a:solidFill>
                  <a:srgbClr val="003399"/>
                </a:solidFill>
                <a:latin typeface="Verdana" pitchFamily="34" charset="0"/>
              </a:rPr>
            </a:br>
            <a:r>
              <a:rPr lang="tr-TR" altLang="bg-BG" sz="1600" b="1" cap="all" dirty="0">
                <a:solidFill>
                  <a:srgbClr val="003399"/>
                </a:solidFill>
                <a:latin typeface="Verdana" pitchFamily="34" charset="0"/>
              </a:rPr>
              <a:t/>
            </a:r>
            <a:br>
              <a:rPr lang="tr-TR" altLang="bg-BG" sz="1600" b="1" cap="all" dirty="0">
                <a:solidFill>
                  <a:srgbClr val="003399"/>
                </a:solidFill>
                <a:latin typeface="Verdana" pitchFamily="34" charset="0"/>
              </a:rPr>
            </a:br>
            <a:r>
              <a:rPr lang="tr-TR" altLang="bg-BG" sz="1800" b="1" cap="all" dirty="0" smtClean="0">
                <a:solidFill>
                  <a:srgbClr val="003399"/>
                </a:solidFill>
                <a:latin typeface="Verdana" pitchFamily="34" charset="0"/>
              </a:rPr>
              <a:t>             </a:t>
            </a:r>
            <a:r>
              <a:rPr lang="tr-TR" altLang="bg-BG" sz="2200" b="1" cap="all" dirty="0" smtClean="0">
                <a:solidFill>
                  <a:srgbClr val="003399"/>
                </a:solidFill>
                <a:latin typeface="Verdana" pitchFamily="34" charset="0"/>
              </a:rPr>
              <a:t>Sınırlı Usul</a:t>
            </a:r>
            <a:r>
              <a:rPr lang="tr-TR" sz="1600" dirty="0" smtClean="0"/>
              <a:t/>
            </a:r>
            <a:br>
              <a:rPr lang="tr-TR" sz="1600" dirty="0" smtClean="0"/>
            </a:br>
            <a:r>
              <a:rPr lang="en-US" altLang="bg-BG" sz="1600" b="1" cap="all" dirty="0" smtClean="0">
                <a:solidFill>
                  <a:srgbClr val="003399"/>
                </a:solidFill>
                <a:latin typeface="Verdana" pitchFamily="34" charset="0"/>
              </a:rPr>
              <a:t>  </a:t>
            </a:r>
            <a:endParaRPr lang="en-US" altLang="bg-BG" sz="1600" b="1" cap="all" dirty="0">
              <a:solidFill>
                <a:srgbClr val="003399"/>
              </a:solidFill>
              <a:latin typeface="Verdana" pitchFamily="34" charset="0"/>
            </a:endParaRPr>
          </a:p>
        </p:txBody>
      </p:sp>
    </p:spTree>
    <p:extLst>
      <p:ext uri="{BB962C8B-B14F-4D97-AF65-F5344CB8AC3E}">
        <p14:creationId xmlns:p14="http://schemas.microsoft.com/office/powerpoint/2010/main" val="202165869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çerik Yer Tutucusu 5"/>
          <p:cNvSpPr>
            <a:spLocks noGrp="1"/>
          </p:cNvSpPr>
          <p:nvPr>
            <p:ph idx="1"/>
          </p:nvPr>
        </p:nvSpPr>
        <p:spPr>
          <a:xfrm>
            <a:off x="179514" y="1969807"/>
            <a:ext cx="8629590" cy="4638866"/>
          </a:xfrm>
        </p:spPr>
        <p:txBody>
          <a:bodyPr>
            <a:normAutofit/>
          </a:bodyPr>
          <a:lstStyle/>
          <a:p>
            <a:pPr algn="just">
              <a:spcBef>
                <a:spcPts val="600"/>
              </a:spcBef>
              <a:buFont typeface="Wingdings" panose="05000000000000000000" pitchFamily="2" charset="2"/>
              <a:buChar char="q"/>
            </a:pPr>
            <a:endParaRPr lang="tr-TR"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600"/>
              </a:spcBef>
              <a:buFont typeface="Wingdings" panose="05000000000000000000" pitchFamily="2" charset="2"/>
              <a:buChar char="q"/>
            </a:pP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Açık İhale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Usulünde</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Teklif çağrıları açıktır ve isteyen ekonomik birimler teklif verebilirler.</a:t>
            </a:r>
          </a:p>
          <a:p>
            <a:pPr marL="0" indent="0" algn="just">
              <a:spcBef>
                <a:spcPts val="600"/>
              </a:spcBef>
              <a:buNone/>
            </a:pPr>
            <a:endParaRPr lang="tr-TR" altLang="bg-BG"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600"/>
              </a:spcBef>
              <a:buFont typeface="Wingdings" panose="05000000000000000000" pitchFamily="2" charset="2"/>
              <a:buChar char="q"/>
            </a:pP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 ilanının yayınlanmasıyla</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duyuru olabildiğince kişiye ulaşmış olur.</a:t>
            </a:r>
          </a:p>
          <a:p>
            <a:pPr marL="0" indent="0" algn="just">
              <a:spcBef>
                <a:spcPts val="600"/>
              </a:spcBef>
              <a:buNone/>
            </a:pP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600"/>
              </a:spcBef>
              <a:buFont typeface="Wingdings" panose="05000000000000000000" pitchFamily="2" charset="2"/>
              <a:buChar char="q"/>
            </a:pP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Açık İ</a:t>
            </a: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hale Usulü,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ile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hizmet alımı ve inşaat sözleşmelerinde uygulanabilir.</a:t>
            </a:r>
          </a:p>
          <a:p>
            <a:pPr marL="0" indent="0" algn="just">
              <a:spcBef>
                <a:spcPts val="600"/>
              </a:spcBef>
              <a:buNone/>
            </a:pPr>
            <a:endParaRPr lang="en-US" altLang="bg-BG"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600"/>
              </a:spcBef>
              <a:buFont typeface="Wingdings" panose="05000000000000000000" pitchFamily="2" charset="2"/>
              <a:buChar char="q"/>
            </a:pP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Süreç tek adımdan oluşmaktadır</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a:t>
            </a:r>
          </a:p>
          <a:p>
            <a:pPr marL="0" indent="0" algn="just">
              <a:spcBef>
                <a:spcPts val="600"/>
              </a:spcBef>
              <a:buNone/>
            </a:pP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600"/>
              </a:spcBef>
              <a:buFont typeface="Wingdings" panose="05000000000000000000" pitchFamily="2" charset="2"/>
              <a:buChar char="Ø"/>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Ulusal veya uluslararası düzeyde, tekliflerin verilmesi için ihaleye davet yapılır.</a:t>
            </a:r>
          </a:p>
          <a:p>
            <a:pPr marL="0" indent="0" algn="just">
              <a:spcBef>
                <a:spcPts val="0"/>
              </a:spcBef>
              <a:spcAft>
                <a:spcPts val="1200"/>
              </a:spcAft>
              <a:buNone/>
            </a:pPr>
            <a:endPar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
        <p:nvSpPr>
          <p:cNvPr id="2" name="Dikdörtgen 1"/>
          <p:cNvSpPr/>
          <p:nvPr/>
        </p:nvSpPr>
        <p:spPr>
          <a:xfrm>
            <a:off x="1619672" y="1513269"/>
            <a:ext cx="4968552" cy="369332"/>
          </a:xfrm>
          <a:prstGeom prst="rect">
            <a:avLst/>
          </a:prstGeom>
        </p:spPr>
        <p:txBody>
          <a:bodyPr wrap="square">
            <a:spAutoFit/>
          </a:bodyPr>
          <a:lstStyle/>
          <a:p>
            <a:r>
              <a:rPr lang="tr-TR" b="1" dirty="0" smtClean="0">
                <a:solidFill>
                  <a:srgbClr val="000000"/>
                </a:solidFill>
              </a:rPr>
              <a:t>             </a:t>
            </a:r>
            <a:endParaRPr lang="tr-TR" sz="1400" b="1" cap="all" dirty="0">
              <a:solidFill>
                <a:srgbClr val="003399"/>
              </a:solidFill>
              <a:latin typeface="Verdana" pitchFamily="34" charset="0"/>
              <a:ea typeface="+mj-ea"/>
              <a:cs typeface="+mj-cs"/>
            </a:endParaRPr>
          </a:p>
        </p:txBody>
      </p:sp>
      <p:sp>
        <p:nvSpPr>
          <p:cNvPr id="8" name="Cím 11"/>
          <p:cNvSpPr>
            <a:spLocks noGrp="1"/>
          </p:cNvSpPr>
          <p:nvPr>
            <p:ph type="title"/>
          </p:nvPr>
        </p:nvSpPr>
        <p:spPr>
          <a:xfrm>
            <a:off x="2411760" y="1196752"/>
            <a:ext cx="3672408" cy="685849"/>
          </a:xfrm>
        </p:spPr>
        <p:txBody>
          <a:bodyPr rtlCol="0">
            <a:normAutofit fontScale="90000"/>
          </a:bodyPr>
          <a:lstStyle/>
          <a:p>
            <a:r>
              <a:rPr lang="tr-TR" altLang="bg-BG" sz="1600" b="1" cap="all" dirty="0" smtClean="0">
                <a:solidFill>
                  <a:srgbClr val="003399"/>
                </a:solidFill>
                <a:latin typeface="Verdana" pitchFamily="34" charset="0"/>
              </a:rPr>
              <a:t>                   </a:t>
            </a:r>
            <a:br>
              <a:rPr lang="tr-TR" altLang="bg-BG" sz="1600" b="1" cap="all" dirty="0" smtClean="0">
                <a:solidFill>
                  <a:srgbClr val="003399"/>
                </a:solidFill>
                <a:latin typeface="Verdana" pitchFamily="34" charset="0"/>
              </a:rPr>
            </a:br>
            <a:r>
              <a:rPr lang="tr-TR" altLang="bg-BG" sz="1600" b="1" cap="all" dirty="0">
                <a:solidFill>
                  <a:srgbClr val="003399"/>
                </a:solidFill>
                <a:latin typeface="Verdana" pitchFamily="34" charset="0"/>
              </a:rPr>
              <a:t/>
            </a:r>
            <a:br>
              <a:rPr lang="tr-TR" altLang="bg-BG" sz="1600" b="1" cap="all" dirty="0">
                <a:solidFill>
                  <a:srgbClr val="003399"/>
                </a:solidFill>
                <a:latin typeface="Verdana" pitchFamily="34" charset="0"/>
              </a:rPr>
            </a:br>
            <a:r>
              <a:rPr lang="tr-TR" altLang="bg-BG" sz="1600" b="1" cap="all" dirty="0" smtClean="0">
                <a:solidFill>
                  <a:srgbClr val="003399"/>
                </a:solidFill>
                <a:latin typeface="Verdana" pitchFamily="34" charset="0"/>
              </a:rPr>
              <a:t>     </a:t>
            </a:r>
            <a:r>
              <a:rPr lang="tr-TR" sz="2200" b="1" cap="all" dirty="0" smtClean="0">
                <a:solidFill>
                  <a:srgbClr val="003399"/>
                </a:solidFill>
                <a:latin typeface="Verdana" pitchFamily="34" charset="0"/>
              </a:rPr>
              <a:t>AÇIK </a:t>
            </a:r>
            <a:r>
              <a:rPr lang="tr-TR" sz="2200" b="1" cap="all" dirty="0">
                <a:solidFill>
                  <a:srgbClr val="003399"/>
                </a:solidFill>
                <a:latin typeface="Verdana" pitchFamily="34" charset="0"/>
              </a:rPr>
              <a:t>İHALE USULÜ </a:t>
            </a:r>
            <a:r>
              <a:rPr lang="tr-TR" sz="1600" dirty="0" smtClean="0"/>
              <a:t/>
            </a:r>
            <a:br>
              <a:rPr lang="tr-TR" sz="1600" dirty="0" smtClean="0"/>
            </a:br>
            <a:r>
              <a:rPr lang="en-US" altLang="bg-BG" sz="1600" b="1" cap="all" dirty="0" smtClean="0">
                <a:solidFill>
                  <a:srgbClr val="003399"/>
                </a:solidFill>
                <a:latin typeface="Verdana" pitchFamily="34" charset="0"/>
              </a:rPr>
              <a:t>  </a:t>
            </a:r>
            <a:endParaRPr lang="en-US" altLang="bg-BG" sz="1600" b="1" cap="all" dirty="0">
              <a:solidFill>
                <a:srgbClr val="003399"/>
              </a:solidFill>
              <a:latin typeface="Verdana" pitchFamily="34" charset="0"/>
            </a:endParaRPr>
          </a:p>
        </p:txBody>
      </p:sp>
    </p:spTree>
    <p:extLst>
      <p:ext uri="{BB962C8B-B14F-4D97-AF65-F5344CB8AC3E}">
        <p14:creationId xmlns:p14="http://schemas.microsoft.com/office/powerpoint/2010/main" val="10216270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çerik Yer Tutucusu 5"/>
          <p:cNvSpPr>
            <a:spLocks noGrp="1"/>
          </p:cNvSpPr>
          <p:nvPr>
            <p:ph idx="1"/>
          </p:nvPr>
        </p:nvSpPr>
        <p:spPr>
          <a:xfrm>
            <a:off x="179514" y="1990903"/>
            <a:ext cx="8424934" cy="4569745"/>
          </a:xfrm>
        </p:spPr>
        <p:txBody>
          <a:bodyPr>
            <a:normAutofit/>
          </a:bodyPr>
          <a:lstStyle/>
          <a:p>
            <a:pPr marL="0" indent="0" algn="just">
              <a:spcBef>
                <a:spcPts val="0"/>
              </a:spcBef>
              <a:spcAft>
                <a:spcPts val="1200"/>
              </a:spcAft>
              <a:buNone/>
            </a:pPr>
            <a:endPar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lvl="0" algn="just">
              <a:spcBef>
                <a:spcPts val="0"/>
              </a:spcBef>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İhale kısımlara (lotlara) bölünebilir</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0" indent="0" algn="just">
              <a:spcBef>
                <a:spcPts val="0"/>
              </a:spcBef>
              <a:spcAft>
                <a:spcPts val="1200"/>
              </a:spcAft>
              <a:buNone/>
            </a:pP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lvl="0" algn="just">
              <a:spcBef>
                <a:spcPts val="0"/>
              </a:spcBef>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Mantığa uygun olarak tek bir tedarikçinin sağlaması olası olan tüm bütçe kalemleri aynı lot altında yer alır.</a:t>
            </a:r>
          </a:p>
          <a:p>
            <a:pPr marL="0" indent="0" algn="just">
              <a:spcBef>
                <a:spcPts val="0"/>
              </a:spcBef>
              <a:spcAft>
                <a:spcPts val="1200"/>
              </a:spcAft>
              <a:buNone/>
            </a:pP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lvl="0" algn="just">
              <a:spcBef>
                <a:spcPts val="0"/>
              </a:spcBef>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Bir ihale dosyasındaki lotların toplam değeri, ihale usulünü belirler.</a:t>
            </a:r>
          </a:p>
          <a:p>
            <a:pPr marL="0" indent="0" algn="just">
              <a:spcBef>
                <a:spcPts val="0"/>
              </a:spcBef>
              <a:spcAft>
                <a:spcPts val="1200"/>
              </a:spcAft>
              <a:buNone/>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a:t>
            </a:r>
          </a:p>
          <a:p>
            <a:pPr lvl="0" algn="just">
              <a:spcBef>
                <a:spcPts val="0"/>
              </a:spcBef>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Usül değiştirmek için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suni parçalama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yapılarak, birden çok ihale dosyası hazırlanamaz.</a:t>
            </a:r>
          </a:p>
          <a:p>
            <a:pPr marL="0" indent="0" algn="just">
              <a:spcBef>
                <a:spcPts val="0"/>
              </a:spcBef>
              <a:spcAft>
                <a:spcPts val="1200"/>
              </a:spcAft>
              <a:buNone/>
            </a:pP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0"/>
              </a:spcBef>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Lotlar ayrı ihale edilebilir ve farklı tedarikçilere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verilebilir.</a:t>
            </a: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
        <p:nvSpPr>
          <p:cNvPr id="2" name="Dikdörtgen 1"/>
          <p:cNvSpPr/>
          <p:nvPr/>
        </p:nvSpPr>
        <p:spPr>
          <a:xfrm>
            <a:off x="1475656" y="1499837"/>
            <a:ext cx="4968552" cy="369332"/>
          </a:xfrm>
          <a:prstGeom prst="rect">
            <a:avLst/>
          </a:prstGeom>
        </p:spPr>
        <p:txBody>
          <a:bodyPr wrap="square">
            <a:spAutoFit/>
          </a:bodyPr>
          <a:lstStyle/>
          <a:p>
            <a:r>
              <a:rPr lang="tr-TR" b="1" dirty="0" smtClean="0">
                <a:solidFill>
                  <a:srgbClr val="000000"/>
                </a:solidFill>
              </a:rPr>
              <a:t>             </a:t>
            </a:r>
            <a:endParaRPr lang="tr-TR" sz="1400" b="1" cap="all" dirty="0">
              <a:solidFill>
                <a:srgbClr val="003399"/>
              </a:solidFill>
              <a:latin typeface="Verdana" pitchFamily="34" charset="0"/>
              <a:ea typeface="+mj-ea"/>
              <a:cs typeface="+mj-cs"/>
            </a:endParaRPr>
          </a:p>
        </p:txBody>
      </p:sp>
      <p:sp>
        <p:nvSpPr>
          <p:cNvPr id="8" name="Cím 11"/>
          <p:cNvSpPr>
            <a:spLocks noGrp="1"/>
          </p:cNvSpPr>
          <p:nvPr>
            <p:ph type="title"/>
          </p:nvPr>
        </p:nvSpPr>
        <p:spPr>
          <a:xfrm rot="10800000" flipV="1">
            <a:off x="2411760" y="980728"/>
            <a:ext cx="4464496" cy="642827"/>
          </a:xfrm>
        </p:spPr>
        <p:txBody>
          <a:bodyPr rtlCol="0">
            <a:normAutofit fontScale="90000"/>
          </a:bodyPr>
          <a:lstStyle/>
          <a:p>
            <a:r>
              <a:rPr lang="tr-TR" altLang="bg-BG" sz="1600" b="1" cap="all" dirty="0" smtClean="0">
                <a:solidFill>
                  <a:srgbClr val="003399"/>
                </a:solidFill>
                <a:latin typeface="Verdana" pitchFamily="34" charset="0"/>
              </a:rPr>
              <a:t>                   </a:t>
            </a:r>
            <a:br>
              <a:rPr lang="tr-TR" altLang="bg-BG" sz="1600" b="1" cap="all" dirty="0" smtClean="0">
                <a:solidFill>
                  <a:srgbClr val="003399"/>
                </a:solidFill>
                <a:latin typeface="Verdana" pitchFamily="34" charset="0"/>
              </a:rPr>
            </a:br>
            <a:r>
              <a:rPr lang="tr-TR" altLang="bg-BG" sz="1600" b="1" cap="all" dirty="0">
                <a:solidFill>
                  <a:srgbClr val="003399"/>
                </a:solidFill>
                <a:latin typeface="Verdana" pitchFamily="34" charset="0"/>
              </a:rPr>
              <a:t/>
            </a:r>
            <a:br>
              <a:rPr lang="tr-TR" altLang="bg-BG" sz="1600" b="1" cap="all" dirty="0">
                <a:solidFill>
                  <a:srgbClr val="003399"/>
                </a:solidFill>
                <a:latin typeface="Verdana" pitchFamily="34" charset="0"/>
              </a:rPr>
            </a:br>
            <a:r>
              <a:rPr lang="tr-TR" altLang="bg-BG" sz="1600" b="1" cap="all" dirty="0" smtClean="0">
                <a:solidFill>
                  <a:srgbClr val="003399"/>
                </a:solidFill>
                <a:latin typeface="Verdana" pitchFamily="34" charset="0"/>
              </a:rPr>
              <a:t>               </a:t>
            </a:r>
            <a:r>
              <a:rPr lang="tr-TR" altLang="bg-BG" sz="2200" b="1" cap="all" dirty="0" smtClean="0">
                <a:solidFill>
                  <a:srgbClr val="003399"/>
                </a:solidFill>
                <a:latin typeface="Verdana" pitchFamily="34" charset="0"/>
              </a:rPr>
              <a:t>Tavsiyeler</a:t>
            </a:r>
            <a:endParaRPr lang="en-US" altLang="bg-BG" sz="2200" b="1" cap="all" dirty="0">
              <a:solidFill>
                <a:srgbClr val="003399"/>
              </a:solidFill>
              <a:latin typeface="Verdana" pitchFamily="34" charset="0"/>
            </a:endParaRPr>
          </a:p>
        </p:txBody>
      </p:sp>
    </p:spTree>
    <p:extLst>
      <p:ext uri="{BB962C8B-B14F-4D97-AF65-F5344CB8AC3E}">
        <p14:creationId xmlns:p14="http://schemas.microsoft.com/office/powerpoint/2010/main" val="308919334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23" y="15548"/>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çerik Yer Tutucusu 5"/>
          <p:cNvSpPr>
            <a:spLocks noGrp="1"/>
          </p:cNvSpPr>
          <p:nvPr>
            <p:ph idx="1"/>
          </p:nvPr>
        </p:nvSpPr>
        <p:spPr>
          <a:xfrm>
            <a:off x="179514" y="2060849"/>
            <a:ext cx="8629590" cy="4246532"/>
          </a:xfrm>
        </p:spPr>
        <p:txBody>
          <a:bodyPr>
            <a:noAutofit/>
          </a:bodyPr>
          <a:lstStyle/>
          <a:p>
            <a:pPr marL="0" indent="0" algn="just">
              <a:spcBef>
                <a:spcPts val="0"/>
              </a:spcBef>
              <a:spcAft>
                <a:spcPts val="1200"/>
              </a:spcAft>
              <a:buNone/>
            </a:pP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Teknik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şartname</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İhale dosyasının bir parçası, sözleşmenin ekidir.</a:t>
            </a:r>
          </a:p>
          <a:p>
            <a:pPr algn="just">
              <a:spcBef>
                <a:spcPts val="0"/>
              </a:spcBef>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Sağlanacak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ekipmanın tüm ayrıntılarını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açıklamalıdır. </a:t>
            </a:r>
          </a:p>
          <a:p>
            <a:pPr algn="just">
              <a:spcBef>
                <a:spcPts val="0"/>
              </a:spcBef>
              <a:spcAft>
                <a:spcPts val="1200"/>
              </a:spcAft>
              <a:buFont typeface="Wingdings" panose="05000000000000000000" pitchFamily="2" charset="2"/>
              <a:buChar char="q"/>
            </a:pP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İçerik –Ek B8</a:t>
            </a:r>
            <a:r>
              <a:rPr lang="az-Cyrl-AZ" sz="1400" b="1" dirty="0">
                <a:solidFill>
                  <a:srgbClr val="003296"/>
                </a:solidFill>
                <a:latin typeface="Verdana" panose="020B0604030504040204" pitchFamily="34" charset="0"/>
                <a:ea typeface="Verdana" panose="020B0604030504040204" pitchFamily="34" charset="0"/>
                <a:cs typeface="Verdana" panose="020B0604030504040204" pitchFamily="34" charset="0"/>
              </a:rPr>
              <a:t>е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ve </a:t>
            </a: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Ek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B8f uyarınca: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(Genel bilgi; Amaçlar, beklenen çıktılar; Olasılık ve riskler; İşin kapsamı; Lojistik ve zamanlama; Gereklilikler; Raporlar; İzleme ve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değerlendirme açıkça ve ayrıntılı olarak belirlenmelidir; </a:t>
            </a:r>
          </a:p>
          <a:p>
            <a:pPr algn="just">
              <a:spcBef>
                <a:spcPts val="0"/>
              </a:spcBef>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Hizmet sağlayanın raporu, hizmetin özellikleri konusunda yeterince bilgi vermelidir;</a:t>
            </a: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0"/>
              </a:spcBef>
              <a:spcAft>
                <a:spcPts val="1200"/>
              </a:spcAft>
              <a:buFont typeface="Wingdings" panose="05000000000000000000" pitchFamily="2" charset="2"/>
              <a:buChar char="q"/>
            </a:pP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Ticari markaların </a:t>
            </a: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belirtilmesi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kabul </a:t>
            </a: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edilemez</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Tedarikin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her bir unsurunun beklenen işlevselliği ve teknik parametreleri açıklanmalıdır;</a:t>
            </a:r>
          </a:p>
          <a:p>
            <a:pPr algn="just">
              <a:spcBef>
                <a:spcPts val="0"/>
              </a:spcBef>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Hibe Sözleşmesindeki teknik şartnameye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tam </a:t>
            </a: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uyumlu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olmalıdır.</a:t>
            </a: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spcBef>
                <a:spcPts val="0"/>
              </a:spcBef>
              <a:spcAft>
                <a:spcPts val="1200"/>
              </a:spcAft>
              <a:buFont typeface="Wingdings" panose="05000000000000000000" pitchFamily="2" charset="2"/>
              <a:buChar char="q"/>
            </a:pP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Tedarik edilen malzemelerinin kabulünde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tüm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destekleyici belgeler, temin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edilmelidir: Ara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Kesin Kabul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protokolleri; Garanti belgeleri; Fatura; varsa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menşe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belgesi istenmelidir;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Seri numaraları (uygun olduğu yerlerde), modelini ve markasını belirterek tedarik edilen öğeleri açıkça belirtmelidir</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p>
          <a:p>
            <a:pPr algn="just">
              <a:spcBef>
                <a:spcPts val="0"/>
              </a:spcBef>
              <a:spcAft>
                <a:spcPts val="1200"/>
              </a:spcAft>
              <a:buFont typeface="Wingdings" panose="05000000000000000000" pitchFamily="2" charset="2"/>
              <a:buChar char="q"/>
            </a:pP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Görselleştirme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sağlanmalıdır.</a:t>
            </a:r>
          </a:p>
          <a:p>
            <a:pPr marL="0" indent="0" algn="just">
              <a:spcBef>
                <a:spcPts val="0"/>
              </a:spcBef>
              <a:spcAft>
                <a:spcPts val="1200"/>
              </a:spcAft>
              <a:buNone/>
            </a:pP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
        <p:nvSpPr>
          <p:cNvPr id="2" name="Dikdörtgen 1"/>
          <p:cNvSpPr/>
          <p:nvPr/>
        </p:nvSpPr>
        <p:spPr>
          <a:xfrm>
            <a:off x="1619672" y="1513269"/>
            <a:ext cx="5184576" cy="369332"/>
          </a:xfrm>
          <a:prstGeom prst="rect">
            <a:avLst/>
          </a:prstGeom>
        </p:spPr>
        <p:txBody>
          <a:bodyPr wrap="square">
            <a:spAutoFit/>
          </a:bodyPr>
          <a:lstStyle/>
          <a:p>
            <a:r>
              <a:rPr lang="tr-TR" b="1" dirty="0" smtClean="0">
                <a:solidFill>
                  <a:srgbClr val="000000"/>
                </a:solidFill>
              </a:rPr>
              <a:t>             </a:t>
            </a:r>
            <a:endParaRPr lang="tr-TR" sz="1400" b="1" cap="all" dirty="0">
              <a:solidFill>
                <a:srgbClr val="003399"/>
              </a:solidFill>
              <a:latin typeface="Verdana" pitchFamily="34" charset="0"/>
              <a:ea typeface="+mj-ea"/>
              <a:cs typeface="+mj-cs"/>
            </a:endParaRPr>
          </a:p>
        </p:txBody>
      </p:sp>
      <p:sp>
        <p:nvSpPr>
          <p:cNvPr id="8" name="Cím 11"/>
          <p:cNvSpPr>
            <a:spLocks noGrp="1"/>
          </p:cNvSpPr>
          <p:nvPr>
            <p:ph type="title"/>
          </p:nvPr>
        </p:nvSpPr>
        <p:spPr>
          <a:xfrm rot="10800000" flipV="1">
            <a:off x="1979712" y="908452"/>
            <a:ext cx="4705664" cy="892901"/>
          </a:xfrm>
        </p:spPr>
        <p:txBody>
          <a:bodyPr rtlCol="0">
            <a:normAutofit fontScale="90000"/>
          </a:bodyPr>
          <a:lstStyle/>
          <a:p>
            <a:pPr algn="ctr"/>
            <a:r>
              <a:rPr lang="tr-TR" altLang="bg-BG" sz="2200" b="1" cap="all" dirty="0" smtClean="0">
                <a:solidFill>
                  <a:srgbClr val="003399"/>
                </a:solidFill>
                <a:latin typeface="Verdana" pitchFamily="34" charset="0"/>
              </a:rPr>
              <a:t>    </a:t>
            </a:r>
            <a:br>
              <a:rPr lang="tr-TR" altLang="bg-BG" sz="2200" b="1" cap="all" dirty="0" smtClean="0">
                <a:solidFill>
                  <a:srgbClr val="003399"/>
                </a:solidFill>
                <a:latin typeface="Verdana" pitchFamily="34" charset="0"/>
              </a:rPr>
            </a:br>
            <a:r>
              <a:rPr lang="tr-TR" altLang="bg-BG" sz="2200" b="1" cap="all" dirty="0">
                <a:solidFill>
                  <a:srgbClr val="003399"/>
                </a:solidFill>
                <a:latin typeface="Verdana" pitchFamily="34" charset="0"/>
              </a:rPr>
              <a:t/>
            </a:r>
            <a:br>
              <a:rPr lang="tr-TR" altLang="bg-BG" sz="2200" b="1" cap="all" dirty="0">
                <a:solidFill>
                  <a:srgbClr val="003399"/>
                </a:solidFill>
                <a:latin typeface="Verdana" pitchFamily="34" charset="0"/>
              </a:rPr>
            </a:br>
            <a:r>
              <a:rPr lang="tr-TR" altLang="bg-BG" sz="2200" b="1" cap="all" dirty="0" smtClean="0">
                <a:solidFill>
                  <a:srgbClr val="003399"/>
                </a:solidFill>
                <a:latin typeface="Verdana" pitchFamily="34" charset="0"/>
              </a:rPr>
              <a:t> Teknik şartname  </a:t>
            </a:r>
            <a:br>
              <a:rPr lang="tr-TR" altLang="bg-BG" sz="2200" b="1" cap="all" dirty="0" smtClean="0">
                <a:solidFill>
                  <a:srgbClr val="003399"/>
                </a:solidFill>
                <a:latin typeface="Verdana" pitchFamily="34" charset="0"/>
              </a:rPr>
            </a:br>
            <a:r>
              <a:rPr lang="tr-TR" altLang="bg-BG" sz="2200" b="1" cap="all" dirty="0" smtClean="0">
                <a:solidFill>
                  <a:srgbClr val="003399"/>
                </a:solidFill>
                <a:latin typeface="Verdana" pitchFamily="34" charset="0"/>
              </a:rPr>
              <a:t>hazırlarken   </a:t>
            </a:r>
            <a:br>
              <a:rPr lang="tr-TR" altLang="bg-BG" sz="2200" b="1" cap="all" dirty="0" smtClean="0">
                <a:solidFill>
                  <a:srgbClr val="003399"/>
                </a:solidFill>
                <a:latin typeface="Verdana" pitchFamily="34" charset="0"/>
              </a:rPr>
            </a:br>
            <a:r>
              <a:rPr lang="tr-TR" sz="1600" dirty="0" smtClean="0"/>
              <a:t/>
            </a:r>
            <a:br>
              <a:rPr lang="tr-TR" sz="1600" dirty="0" smtClean="0"/>
            </a:br>
            <a:r>
              <a:rPr lang="en-US" altLang="bg-BG" sz="1600" b="1" cap="all" dirty="0" smtClean="0">
                <a:solidFill>
                  <a:srgbClr val="003399"/>
                </a:solidFill>
                <a:latin typeface="Verdana" pitchFamily="34" charset="0"/>
              </a:rPr>
              <a:t>  </a:t>
            </a:r>
            <a:endParaRPr lang="en-US" altLang="bg-BG" sz="1600" b="1" cap="all" dirty="0">
              <a:solidFill>
                <a:srgbClr val="003399"/>
              </a:solidFill>
              <a:latin typeface="Verdana" pitchFamily="34" charset="0"/>
            </a:endParaRPr>
          </a:p>
        </p:txBody>
      </p:sp>
    </p:spTree>
    <p:extLst>
      <p:ext uri="{BB962C8B-B14F-4D97-AF65-F5344CB8AC3E}">
        <p14:creationId xmlns:p14="http://schemas.microsoft.com/office/powerpoint/2010/main" val="142054654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çerik Yer Tutucusu 5"/>
          <p:cNvSpPr>
            <a:spLocks noGrp="1"/>
          </p:cNvSpPr>
          <p:nvPr>
            <p:ph idx="1"/>
          </p:nvPr>
        </p:nvSpPr>
        <p:spPr>
          <a:xfrm>
            <a:off x="179514" y="1629781"/>
            <a:ext cx="8424934" cy="4930868"/>
          </a:xfrm>
        </p:spPr>
        <p:txBody>
          <a:bodyPr>
            <a:normAutofit/>
          </a:bodyPr>
          <a:lstStyle/>
          <a:p>
            <a:pPr marL="0" indent="0" algn="just">
              <a:spcBef>
                <a:spcPts val="0"/>
              </a:spcBef>
              <a:spcAft>
                <a:spcPts val="1200"/>
              </a:spcAft>
              <a:buNone/>
            </a:pPr>
            <a:endPar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0" indent="0" algn="just">
              <a:spcBef>
                <a:spcPts val="0"/>
              </a:spcBef>
              <a:spcAft>
                <a:spcPts val="1200"/>
              </a:spcAft>
              <a:buNone/>
            </a:pPr>
            <a:endPar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
        <p:nvSpPr>
          <p:cNvPr id="2" name="Dikdörtgen 1"/>
          <p:cNvSpPr/>
          <p:nvPr/>
        </p:nvSpPr>
        <p:spPr>
          <a:xfrm>
            <a:off x="1475656" y="1499837"/>
            <a:ext cx="4968552" cy="369332"/>
          </a:xfrm>
          <a:prstGeom prst="rect">
            <a:avLst/>
          </a:prstGeom>
        </p:spPr>
        <p:txBody>
          <a:bodyPr wrap="square">
            <a:spAutoFit/>
          </a:bodyPr>
          <a:lstStyle/>
          <a:p>
            <a:r>
              <a:rPr lang="tr-TR" b="1" dirty="0" smtClean="0">
                <a:solidFill>
                  <a:srgbClr val="000000"/>
                </a:solidFill>
              </a:rPr>
              <a:t>             </a:t>
            </a:r>
            <a:endParaRPr lang="tr-TR" sz="1400" b="1" cap="all" dirty="0">
              <a:solidFill>
                <a:srgbClr val="003399"/>
              </a:solidFill>
              <a:latin typeface="Verdana" pitchFamily="34" charset="0"/>
              <a:ea typeface="+mj-ea"/>
              <a:cs typeface="+mj-cs"/>
            </a:endParaRPr>
          </a:p>
        </p:txBody>
      </p:sp>
      <p:sp>
        <p:nvSpPr>
          <p:cNvPr id="8" name="Cím 11"/>
          <p:cNvSpPr>
            <a:spLocks noGrp="1"/>
          </p:cNvSpPr>
          <p:nvPr>
            <p:ph type="title"/>
          </p:nvPr>
        </p:nvSpPr>
        <p:spPr>
          <a:xfrm>
            <a:off x="2411760" y="908720"/>
            <a:ext cx="4464496" cy="439795"/>
          </a:xfrm>
        </p:spPr>
        <p:txBody>
          <a:bodyPr rtlCol="0">
            <a:normAutofit fontScale="90000"/>
          </a:bodyPr>
          <a:lstStyle/>
          <a:p>
            <a:r>
              <a:rPr lang="tr-TR" altLang="bg-BG" sz="1600" b="1" cap="all" dirty="0" smtClean="0">
                <a:solidFill>
                  <a:srgbClr val="003399"/>
                </a:solidFill>
                <a:latin typeface="Verdana" pitchFamily="34" charset="0"/>
              </a:rPr>
              <a:t>                   </a:t>
            </a:r>
            <a:br>
              <a:rPr lang="tr-TR" altLang="bg-BG" sz="1600" b="1" cap="all" dirty="0" smtClean="0">
                <a:solidFill>
                  <a:srgbClr val="003399"/>
                </a:solidFill>
                <a:latin typeface="Verdana" pitchFamily="34" charset="0"/>
              </a:rPr>
            </a:br>
            <a:r>
              <a:rPr lang="tr-TR" altLang="bg-BG" sz="1600" b="1" cap="all" dirty="0">
                <a:solidFill>
                  <a:srgbClr val="003399"/>
                </a:solidFill>
                <a:latin typeface="Verdana" pitchFamily="34" charset="0"/>
              </a:rPr>
              <a:t/>
            </a:r>
            <a:br>
              <a:rPr lang="tr-TR" altLang="bg-BG" sz="1600" b="1" cap="all" dirty="0">
                <a:solidFill>
                  <a:srgbClr val="003399"/>
                </a:solidFill>
                <a:latin typeface="Verdana" pitchFamily="34" charset="0"/>
              </a:rPr>
            </a:br>
            <a:r>
              <a:rPr lang="tr-TR" altLang="bg-BG" sz="1600" b="1" cap="all" dirty="0" smtClean="0">
                <a:solidFill>
                  <a:srgbClr val="003399"/>
                </a:solidFill>
                <a:latin typeface="Verdana" pitchFamily="34" charset="0"/>
              </a:rPr>
              <a:t>            </a:t>
            </a:r>
            <a:r>
              <a:rPr lang="tr-TR" altLang="bg-BG" sz="1800" b="1" cap="all" dirty="0" smtClean="0">
                <a:solidFill>
                  <a:srgbClr val="003399"/>
                </a:solidFill>
                <a:latin typeface="Verdana" pitchFamily="34" charset="0"/>
              </a:rPr>
              <a:t>Örnek Kullanımlar</a:t>
            </a:r>
            <a:r>
              <a:rPr lang="tr-TR" sz="1800" b="1" cap="all" dirty="0" smtClean="0">
                <a:solidFill>
                  <a:srgbClr val="003399"/>
                </a:solidFill>
                <a:latin typeface="Verdana" pitchFamily="34" charset="0"/>
              </a:rPr>
              <a:t> </a:t>
            </a:r>
            <a:r>
              <a:rPr lang="tr-TR" sz="1600" dirty="0" smtClean="0"/>
              <a:t/>
            </a:r>
            <a:br>
              <a:rPr lang="tr-TR" sz="1600" dirty="0" smtClean="0"/>
            </a:br>
            <a:r>
              <a:rPr lang="en-US" altLang="bg-BG" sz="1600" b="1" cap="all" dirty="0" smtClean="0">
                <a:solidFill>
                  <a:srgbClr val="003399"/>
                </a:solidFill>
                <a:latin typeface="Verdana" pitchFamily="34" charset="0"/>
              </a:rPr>
              <a:t>  </a:t>
            </a:r>
            <a:endParaRPr lang="en-US" altLang="bg-BG" sz="1600" b="1" cap="all" dirty="0">
              <a:solidFill>
                <a:srgbClr val="003399"/>
              </a:solidFill>
              <a:latin typeface="Verdana" pitchFamily="34" charset="0"/>
            </a:endParaRPr>
          </a:p>
        </p:txBody>
      </p:sp>
      <p:grpSp>
        <p:nvGrpSpPr>
          <p:cNvPr id="9" name="Group 7"/>
          <p:cNvGrpSpPr/>
          <p:nvPr/>
        </p:nvGrpSpPr>
        <p:grpSpPr>
          <a:xfrm>
            <a:off x="606492" y="2034998"/>
            <a:ext cx="3305503" cy="1584176"/>
            <a:chOff x="856146" y="2060848"/>
            <a:chExt cx="3035483" cy="1584176"/>
          </a:xfrm>
        </p:grpSpPr>
        <p:pic>
          <p:nvPicPr>
            <p:cNvPr id="10" name="Picture 2" descr="D:\Pictures\3-039-pics\PP1\IMG_6943.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771" t="17883" r="10417" b="41058"/>
            <a:stretch/>
          </p:blipFill>
          <p:spPr bwMode="auto">
            <a:xfrm>
              <a:off x="856146" y="2060848"/>
              <a:ext cx="3035483" cy="1512168"/>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p:nvPr/>
          </p:nvSpPr>
          <p:spPr>
            <a:xfrm>
              <a:off x="2373887" y="3284984"/>
              <a:ext cx="829961" cy="36004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3" name="Oval 12"/>
            <p:cNvSpPr/>
            <p:nvPr/>
          </p:nvSpPr>
          <p:spPr>
            <a:xfrm>
              <a:off x="1259632" y="2708920"/>
              <a:ext cx="829961" cy="36004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pic>
        <p:nvPicPr>
          <p:cNvPr id="14"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t="18024"/>
          <a:stretch/>
        </p:blipFill>
        <p:spPr bwMode="auto">
          <a:xfrm>
            <a:off x="606492" y="3619174"/>
            <a:ext cx="3305503" cy="2649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2" descr="09-Certificate of Origin.pdf - Adobe Reader"/>
          <p:cNvPicPr>
            <a:picLocks noChangeAspect="1"/>
          </p:cNvPicPr>
          <p:nvPr/>
        </p:nvPicPr>
        <p:blipFill rotWithShape="1">
          <a:blip r:embed="rId8">
            <a:extLst>
              <a:ext uri="{28A0092B-C50C-407E-A947-70E740481C1C}">
                <a14:useLocalDpi xmlns:a14="http://schemas.microsoft.com/office/drawing/2010/main" val="0"/>
              </a:ext>
            </a:extLst>
          </a:blip>
          <a:srcRect l="32917" t="11584" r="28333" b="3645"/>
          <a:stretch/>
        </p:blipFill>
        <p:spPr>
          <a:xfrm>
            <a:off x="4344044" y="1931108"/>
            <a:ext cx="3828355" cy="4512488"/>
          </a:xfrm>
          <a:prstGeom prst="rect">
            <a:avLst/>
          </a:prstGeom>
        </p:spPr>
      </p:pic>
    </p:spTree>
    <p:extLst>
      <p:ext uri="{BB962C8B-B14F-4D97-AF65-F5344CB8AC3E}">
        <p14:creationId xmlns:p14="http://schemas.microsoft.com/office/powerpoint/2010/main" val="329414740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395536" y="2204863"/>
            <a:ext cx="8280920" cy="295232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4000" b="1" dirty="0" smtClean="0">
                <a:solidFill>
                  <a:srgbClr val="003296"/>
                </a:solidFill>
                <a:latin typeface="Verdana" panose="020B0604030504040204" pitchFamily="34" charset="0"/>
                <a:ea typeface="Verdana" panose="020B0604030504040204" pitchFamily="34" charset="0"/>
                <a:cs typeface="Arial" panose="020B0604020202020204" pitchFamily="34" charset="0"/>
              </a:rPr>
              <a:t>İhale Usulleri </a:t>
            </a:r>
            <a:endParaRPr lang="tr-TR" sz="40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70947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çerik Yer Tutucusu 5"/>
          <p:cNvSpPr>
            <a:spLocks noGrp="1"/>
          </p:cNvSpPr>
          <p:nvPr>
            <p:ph idx="1"/>
          </p:nvPr>
        </p:nvSpPr>
        <p:spPr>
          <a:xfrm>
            <a:off x="395536" y="2014265"/>
            <a:ext cx="8413568" cy="4546384"/>
          </a:xfrm>
        </p:spPr>
        <p:txBody>
          <a:bodyPr>
            <a:normAutofit fontScale="85000" lnSpcReduction="10000"/>
          </a:bodyPr>
          <a:lstStyle/>
          <a:p>
            <a:pPr algn="just">
              <a:lnSpc>
                <a:spcPct val="160000"/>
              </a:lnSpc>
              <a:spcBef>
                <a:spcPts val="0"/>
              </a:spcBef>
              <a:spcAft>
                <a:spcPts val="1200"/>
              </a:spcAft>
              <a:buFont typeface="Wingdings" panose="05000000000000000000" pitchFamily="2" charset="2"/>
              <a:buChar char="q"/>
            </a:pP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Tek </a:t>
            </a:r>
            <a:r>
              <a:rPr lang="tr-TR"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Teklif </a:t>
            </a: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 </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prosedürü haricindeki tüm prosedürler için ihale </a:t>
            </a:r>
            <a:r>
              <a:rPr lang="tr-TR"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belgeleri </a:t>
            </a: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Programın</a:t>
            </a:r>
            <a:r>
              <a:rPr lang="tr-TR"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hlinkClick r:id="rId6"/>
              </a:rPr>
              <a:t>http</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hlinkClick r:id="rId6"/>
              </a:rPr>
              <a:t>://www.ipacbc-bgtr.eu</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İnternet sitesinde</a:t>
            </a: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yayınlanmak üzere OS'ye gönderilmelidir.</a:t>
            </a:r>
          </a:p>
          <a:p>
            <a:pPr algn="just">
              <a:lnSpc>
                <a:spcPct val="160000"/>
              </a:lnSpc>
              <a:spcBef>
                <a:spcPts val="0"/>
              </a:spcBef>
              <a:spcAft>
                <a:spcPts val="1200"/>
              </a:spcAft>
              <a:buFont typeface="Wingdings" panose="05000000000000000000" pitchFamily="2" charset="2"/>
              <a:buChar char="q"/>
            </a:pP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Yayınlanacak </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tüm belgeler, ilgili satın alma prosedürünün türüne bağlı olarak, taranmış resmi bir </a:t>
            </a:r>
            <a:r>
              <a:rPr lang="en-US" altLang="bg-BG" sz="1600" b="1" dirty="0">
                <a:solidFill>
                  <a:srgbClr val="003296"/>
                </a:solidFill>
                <a:latin typeface="Verdana" panose="020B0604030504040204" pitchFamily="34" charset="0"/>
                <a:ea typeface="Verdana" panose="020B0604030504040204" pitchFamily="34" charset="0"/>
                <a:cs typeface="Verdana" panose="020B0604030504040204" pitchFamily="34" charset="0"/>
              </a:rPr>
              <a:t>ön yazı ile birlikte sunulmalı </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ve </a:t>
            </a:r>
            <a:r>
              <a:rPr lang="tr-TR"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Yararlanıcı</a:t>
            </a: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P</a:t>
            </a: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ortalı </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aracılığıyla OS'ye gönderilmelidir. Belgeler, ihtiyaç duyulan </a:t>
            </a:r>
            <a:r>
              <a:rPr lang="en-US" altLang="bg-BG" sz="1600" b="1" dirty="0">
                <a:solidFill>
                  <a:srgbClr val="003296"/>
                </a:solidFill>
                <a:latin typeface="Verdana" panose="020B0604030504040204" pitchFamily="34" charset="0"/>
                <a:ea typeface="Verdana" panose="020B0604030504040204" pitchFamily="34" charset="0"/>
                <a:cs typeface="Verdana" panose="020B0604030504040204" pitchFamily="34" charset="0"/>
              </a:rPr>
              <a:t>yayın tarihinden en az 5 gün önce </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JS'ye </a:t>
            </a:r>
            <a:r>
              <a:rPr lang="tr-TR"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gönderilmelidir</a:t>
            </a: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Programın</a:t>
            </a:r>
            <a:r>
              <a:rPr lang="tr-TR"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internet</a:t>
            </a: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sitesinde ve diğer medyada eşzamanlı olarak yayınlanmasını sağlamak için, Yararlanıcılar, gerekli yayın tarihini, iletişim </a:t>
            </a: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için </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e-</a:t>
            </a:r>
            <a:r>
              <a:rPr lang="en-US" altLang="bg-BG" sz="1600" dirty="0" err="1">
                <a:solidFill>
                  <a:srgbClr val="003296"/>
                </a:solidFill>
                <a:latin typeface="Verdana" panose="020B0604030504040204" pitchFamily="34" charset="0"/>
                <a:ea typeface="Verdana" panose="020B0604030504040204" pitchFamily="34" charset="0"/>
                <a:cs typeface="Verdana" panose="020B0604030504040204" pitchFamily="34" charset="0"/>
              </a:rPr>
              <a:t>postayı</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 ve diğer belirli bilgileri </a:t>
            </a:r>
            <a:r>
              <a:rPr lang="tr-TR"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ön yazı</a:t>
            </a: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mektubu</a:t>
            </a:r>
            <a:r>
              <a:rPr lang="tr-TR"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n da belirtmelidir.</a:t>
            </a:r>
            <a:endPar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ct val="160000"/>
              </a:lnSpc>
              <a:spcBef>
                <a:spcPts val="0"/>
              </a:spcBef>
              <a:spcAft>
                <a:spcPts val="1200"/>
              </a:spcAft>
              <a:buFont typeface="Wingdings" panose="05000000000000000000" pitchFamily="2" charset="2"/>
              <a:buChar char="q"/>
            </a:pPr>
            <a:r>
              <a:rPr lang="en-US" altLang="bg-BG"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Diğer </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tüm durumlarda (yani 20.000 Euro üzerindeki sözleşmeler için) "tek teklif" prosedürleri dışında, </a:t>
            </a:r>
            <a:r>
              <a:rPr lang="en-US" altLang="bg-BG" sz="1600" b="1" dirty="0">
                <a:solidFill>
                  <a:srgbClr val="003296"/>
                </a:solidFill>
                <a:latin typeface="Verdana" panose="020B0604030504040204" pitchFamily="34" charset="0"/>
                <a:ea typeface="Verdana" panose="020B0604030504040204" pitchFamily="34" charset="0"/>
                <a:cs typeface="Verdana" panose="020B0604030504040204" pitchFamily="34" charset="0"/>
              </a:rPr>
              <a:t>yararlanıcı, </a:t>
            </a:r>
            <a:r>
              <a:rPr lang="tr-TR" altLang="bg-BG"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O</a:t>
            </a:r>
            <a:r>
              <a:rPr lang="en-US" altLang="bg-BG"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 </a:t>
            </a:r>
            <a:r>
              <a:rPr lang="en-US" altLang="bg-BG" sz="1600" b="1" dirty="0">
                <a:solidFill>
                  <a:srgbClr val="003296"/>
                </a:solidFill>
                <a:latin typeface="Verdana" panose="020B0604030504040204" pitchFamily="34" charset="0"/>
                <a:ea typeface="Verdana" panose="020B0604030504040204" pitchFamily="34" charset="0"/>
                <a:cs typeface="Verdana" panose="020B0604030504040204" pitchFamily="34" charset="0"/>
              </a:rPr>
              <a:t>temsilcilerini</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 tekliflerin alınması için son tarihten en geç </a:t>
            </a:r>
            <a:r>
              <a:rPr lang="en-US" altLang="bg-BG" sz="1600" b="1" dirty="0">
                <a:solidFill>
                  <a:srgbClr val="003296"/>
                </a:solidFill>
                <a:latin typeface="Verdana" panose="020B0604030504040204" pitchFamily="34" charset="0"/>
                <a:ea typeface="Verdana" panose="020B0604030504040204" pitchFamily="34" charset="0"/>
                <a:cs typeface="Verdana" panose="020B0604030504040204" pitchFamily="34" charset="0"/>
              </a:rPr>
              <a:t>10 gün önce değerlendirme sürecine gözlemci </a:t>
            </a:r>
            <a:r>
              <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rPr>
              <a:t>olarak katılmaya davet etmelidir. </a:t>
            </a:r>
          </a:p>
          <a:p>
            <a:pPr marL="0" indent="0" algn="just">
              <a:spcBef>
                <a:spcPts val="0"/>
              </a:spcBef>
              <a:spcAft>
                <a:spcPts val="1200"/>
              </a:spcAft>
              <a:buNone/>
            </a:pPr>
            <a:endPar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0" indent="0" algn="just">
              <a:spcBef>
                <a:spcPts val="0"/>
              </a:spcBef>
              <a:spcAft>
                <a:spcPts val="1200"/>
              </a:spcAft>
              <a:buNone/>
            </a:pPr>
            <a:endPar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
        <p:nvSpPr>
          <p:cNvPr id="2" name="Dikdörtgen 1"/>
          <p:cNvSpPr/>
          <p:nvPr/>
        </p:nvSpPr>
        <p:spPr>
          <a:xfrm>
            <a:off x="1475656" y="1499837"/>
            <a:ext cx="4968552" cy="369332"/>
          </a:xfrm>
          <a:prstGeom prst="rect">
            <a:avLst/>
          </a:prstGeom>
        </p:spPr>
        <p:txBody>
          <a:bodyPr wrap="square">
            <a:spAutoFit/>
          </a:bodyPr>
          <a:lstStyle/>
          <a:p>
            <a:r>
              <a:rPr lang="tr-TR" b="1" dirty="0" smtClean="0">
                <a:solidFill>
                  <a:srgbClr val="000000"/>
                </a:solidFill>
              </a:rPr>
              <a:t>             </a:t>
            </a:r>
            <a:endParaRPr lang="tr-TR" sz="1400" b="1" cap="all" dirty="0">
              <a:solidFill>
                <a:srgbClr val="003399"/>
              </a:solidFill>
              <a:latin typeface="Verdana" pitchFamily="34" charset="0"/>
              <a:ea typeface="+mj-ea"/>
              <a:cs typeface="+mj-cs"/>
            </a:endParaRPr>
          </a:p>
        </p:txBody>
      </p:sp>
      <p:sp>
        <p:nvSpPr>
          <p:cNvPr id="8" name="Cím 11"/>
          <p:cNvSpPr>
            <a:spLocks noGrp="1"/>
          </p:cNvSpPr>
          <p:nvPr>
            <p:ph type="title"/>
          </p:nvPr>
        </p:nvSpPr>
        <p:spPr>
          <a:xfrm rot="10800000" flipV="1">
            <a:off x="2411760" y="1348515"/>
            <a:ext cx="4464496" cy="520654"/>
          </a:xfrm>
        </p:spPr>
        <p:txBody>
          <a:bodyPr rtlCol="0">
            <a:normAutofit fontScale="90000"/>
          </a:bodyPr>
          <a:lstStyle/>
          <a:p>
            <a:r>
              <a:rPr lang="tr-TR" altLang="bg-BG" sz="1600" b="1" cap="all" dirty="0" smtClean="0">
                <a:solidFill>
                  <a:srgbClr val="003399"/>
                </a:solidFill>
                <a:latin typeface="Verdana" pitchFamily="34" charset="0"/>
              </a:rPr>
              <a:t>                   </a:t>
            </a:r>
            <a:br>
              <a:rPr lang="tr-TR" altLang="bg-BG" sz="1600" b="1" cap="all" dirty="0" smtClean="0">
                <a:solidFill>
                  <a:srgbClr val="003399"/>
                </a:solidFill>
                <a:latin typeface="Verdana" pitchFamily="34" charset="0"/>
              </a:rPr>
            </a:br>
            <a:r>
              <a:rPr lang="tr-TR" altLang="bg-BG" sz="1600" b="1" cap="all" dirty="0">
                <a:solidFill>
                  <a:srgbClr val="003399"/>
                </a:solidFill>
                <a:latin typeface="Verdana" pitchFamily="34" charset="0"/>
              </a:rPr>
              <a:t/>
            </a:r>
            <a:br>
              <a:rPr lang="tr-TR" altLang="bg-BG" sz="1600" b="1" cap="all" dirty="0">
                <a:solidFill>
                  <a:srgbClr val="003399"/>
                </a:solidFill>
                <a:latin typeface="Verdana" pitchFamily="34" charset="0"/>
              </a:rPr>
            </a:br>
            <a:r>
              <a:rPr lang="tr-TR" altLang="bg-BG" sz="1600" b="1" cap="all" dirty="0" smtClean="0">
                <a:solidFill>
                  <a:srgbClr val="003399"/>
                </a:solidFill>
                <a:latin typeface="Verdana" pitchFamily="34" charset="0"/>
              </a:rPr>
              <a:t>           </a:t>
            </a:r>
            <a:r>
              <a:rPr lang="tr-TR" altLang="bg-BG" sz="2200" b="1" cap="all" dirty="0" smtClean="0">
                <a:solidFill>
                  <a:srgbClr val="003399"/>
                </a:solidFill>
                <a:latin typeface="Verdana" pitchFamily="34" charset="0"/>
              </a:rPr>
              <a:t>Önemli Bilgiler</a:t>
            </a:r>
            <a:r>
              <a:rPr lang="tr-TR" sz="1600" dirty="0" smtClean="0"/>
              <a:t/>
            </a:r>
            <a:br>
              <a:rPr lang="tr-TR" sz="1600" dirty="0" smtClean="0"/>
            </a:br>
            <a:r>
              <a:rPr lang="en-US" altLang="bg-BG" sz="1600" b="1" cap="all" dirty="0" smtClean="0">
                <a:solidFill>
                  <a:srgbClr val="003399"/>
                </a:solidFill>
                <a:latin typeface="Verdana" pitchFamily="34" charset="0"/>
              </a:rPr>
              <a:t>  </a:t>
            </a:r>
            <a:endParaRPr lang="en-US" altLang="bg-BG" sz="1600" b="1" cap="all" dirty="0">
              <a:solidFill>
                <a:srgbClr val="003399"/>
              </a:solidFill>
              <a:latin typeface="Verdana" pitchFamily="34" charset="0"/>
            </a:endParaRPr>
          </a:p>
        </p:txBody>
      </p:sp>
    </p:spTree>
    <p:extLst>
      <p:ext uri="{BB962C8B-B14F-4D97-AF65-F5344CB8AC3E}">
        <p14:creationId xmlns:p14="http://schemas.microsoft.com/office/powerpoint/2010/main" val="39312505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395536" y="1588049"/>
            <a:ext cx="8280920" cy="356914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4000" b="1" dirty="0" smtClean="0">
                <a:solidFill>
                  <a:srgbClr val="003296"/>
                </a:solidFill>
                <a:latin typeface="Verdana" panose="020B0604030504040204" pitchFamily="34" charset="0"/>
                <a:ea typeface="Verdana" panose="020B0604030504040204" pitchFamily="34" charset="0"/>
                <a:cs typeface="Arial" panose="020B0604020202020204" pitchFamily="34" charset="0"/>
              </a:rPr>
              <a:t>Satın Alma Planı</a:t>
            </a:r>
            <a:endParaRPr lang="bg-BG" sz="40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64810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395536" y="1588049"/>
            <a:ext cx="8280920" cy="356914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40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6"/>
          <p:cNvPicPr/>
          <p:nvPr/>
        </p:nvPicPr>
        <p:blipFill rotWithShape="1">
          <a:blip r:embed="rId6" cstate="print">
            <a:extLst>
              <a:ext uri="{28A0092B-C50C-407E-A947-70E740481C1C}">
                <a14:useLocalDpi xmlns:a14="http://schemas.microsoft.com/office/drawing/2010/main" val="0"/>
              </a:ext>
            </a:extLst>
          </a:blip>
          <a:srcRect t="1138" b="66156"/>
          <a:stretch/>
        </p:blipFill>
        <p:spPr bwMode="auto">
          <a:xfrm>
            <a:off x="1187624" y="1526604"/>
            <a:ext cx="6192688" cy="1311920"/>
          </a:xfrm>
          <a:prstGeom prst="rect">
            <a:avLst/>
          </a:prstGeom>
          <a:noFill/>
          <a:ln>
            <a:noFill/>
          </a:ln>
          <a:extLst/>
        </p:spPr>
      </p:pic>
      <p:pic>
        <p:nvPicPr>
          <p:cNvPr id="9" name="Picture 1" descr="Screen Clipping"/>
          <p:cNvPicPr>
            <a:picLocks noChangeAspect="1"/>
          </p:cNvPicPr>
          <p:nvPr/>
        </p:nvPicPr>
        <p:blipFill rotWithShape="1">
          <a:blip r:embed="rId7">
            <a:extLst>
              <a:ext uri="{28A0092B-C50C-407E-A947-70E740481C1C}">
                <a14:useLocalDpi xmlns:a14="http://schemas.microsoft.com/office/drawing/2010/main" val="0"/>
              </a:ext>
            </a:extLst>
          </a:blip>
          <a:srcRect b="1909"/>
          <a:stretch/>
        </p:blipFill>
        <p:spPr>
          <a:xfrm>
            <a:off x="395536" y="2636912"/>
            <a:ext cx="8352928" cy="3700888"/>
          </a:xfrm>
          <a:prstGeom prst="rect">
            <a:avLst/>
          </a:prstGeom>
        </p:spPr>
      </p:pic>
      <p:sp>
        <p:nvSpPr>
          <p:cNvPr id="10" name="Rounded Rectangular Callout 6"/>
          <p:cNvSpPr/>
          <p:nvPr/>
        </p:nvSpPr>
        <p:spPr>
          <a:xfrm>
            <a:off x="1835696" y="3744438"/>
            <a:ext cx="2682552" cy="1772793"/>
          </a:xfrm>
          <a:prstGeom prst="wedgeRoundRectCallout">
            <a:avLst>
              <a:gd name="adj1" fmla="val 77417"/>
              <a:gd name="adj2" fmla="val -12486"/>
              <a:gd name="adj3" fmla="val 16667"/>
            </a:avLst>
          </a:prstGeom>
          <a:solidFill>
            <a:schemeClr val="bg1"/>
          </a:solidFill>
          <a:ln w="19050">
            <a:solidFill>
              <a:srgbClr val="98C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n-US" sz="1200" dirty="0" smtClean="0">
                <a:solidFill>
                  <a:srgbClr val="003399"/>
                </a:solidFill>
              </a:rPr>
              <a:t>Lot 1: ….  (BLs, amount, …..)</a:t>
            </a:r>
          </a:p>
          <a:p>
            <a:pPr marL="171450" indent="-171450">
              <a:buFont typeface="Arial" panose="020B0604020202020204" pitchFamily="34" charset="0"/>
              <a:buChar char="•"/>
            </a:pPr>
            <a:r>
              <a:rPr lang="en-US" sz="1200" dirty="0" smtClean="0">
                <a:solidFill>
                  <a:srgbClr val="003399"/>
                </a:solidFill>
              </a:rPr>
              <a:t>Lot n: …. </a:t>
            </a:r>
            <a:r>
              <a:rPr lang="bg-BG" sz="1200" dirty="0" smtClean="0">
                <a:solidFill>
                  <a:srgbClr val="003399"/>
                </a:solidFill>
              </a:rPr>
              <a:t> </a:t>
            </a:r>
            <a:r>
              <a:rPr lang="en-US" sz="1200" dirty="0" smtClean="0">
                <a:solidFill>
                  <a:srgbClr val="003399"/>
                </a:solidFill>
              </a:rPr>
              <a:t>(BLs, amounts </a:t>
            </a:r>
            <a:r>
              <a:rPr lang="en-US" sz="1200" dirty="0">
                <a:solidFill>
                  <a:srgbClr val="003399"/>
                </a:solidFill>
              </a:rPr>
              <a:t>…..)</a:t>
            </a:r>
            <a:endParaRPr lang="en-US" sz="1200" dirty="0" smtClean="0">
              <a:solidFill>
                <a:srgbClr val="003399"/>
              </a:solidFill>
            </a:endParaRPr>
          </a:p>
          <a:p>
            <a:pPr marL="171450" indent="-171450">
              <a:buFont typeface="Arial" panose="020B0604020202020204" pitchFamily="34" charset="0"/>
              <a:buChar char="•"/>
            </a:pPr>
            <a:endParaRPr lang="en-US" sz="1200" dirty="0" smtClean="0">
              <a:solidFill>
                <a:srgbClr val="003399"/>
              </a:solidFill>
            </a:endParaRPr>
          </a:p>
          <a:p>
            <a:pPr marL="171450" indent="-171450">
              <a:buFont typeface="Arial" panose="020B0604020202020204" pitchFamily="34" charset="0"/>
              <a:buChar char="•"/>
            </a:pPr>
            <a:r>
              <a:rPr lang="en-US" sz="1200" dirty="0" smtClean="0">
                <a:solidFill>
                  <a:srgbClr val="003399"/>
                </a:solidFill>
              </a:rPr>
              <a:t>Provisional amount of contract without and with VAT.</a:t>
            </a:r>
          </a:p>
          <a:p>
            <a:pPr marL="171450" indent="-171450">
              <a:buFont typeface="Arial" panose="020B0604020202020204" pitchFamily="34" charset="0"/>
              <a:buChar char="•"/>
            </a:pPr>
            <a:endParaRPr lang="en-US" sz="1200" dirty="0">
              <a:solidFill>
                <a:srgbClr val="003399"/>
              </a:solidFill>
            </a:endParaRPr>
          </a:p>
          <a:p>
            <a:pPr marL="171450" indent="-171450">
              <a:buFont typeface="Arial" panose="020B0604020202020204" pitchFamily="34" charset="0"/>
              <a:buChar char="•"/>
            </a:pPr>
            <a:r>
              <a:rPr lang="en-US" sz="1200" dirty="0" smtClean="0">
                <a:solidFill>
                  <a:srgbClr val="003399"/>
                </a:solidFill>
              </a:rPr>
              <a:t>Reasons not to be procured (if applicable).</a:t>
            </a:r>
          </a:p>
          <a:p>
            <a:pPr marL="171450" indent="-171450">
              <a:buFont typeface="Arial" panose="020B0604020202020204" pitchFamily="34" charset="0"/>
              <a:buChar char="•"/>
            </a:pPr>
            <a:endParaRPr lang="en-US" sz="1200" dirty="0">
              <a:solidFill>
                <a:srgbClr val="003399"/>
              </a:solidFill>
            </a:endParaRPr>
          </a:p>
          <a:p>
            <a:pPr marL="171450" indent="-171450">
              <a:buFont typeface="Arial" panose="020B0604020202020204" pitchFamily="34" charset="0"/>
              <a:buChar char="•"/>
            </a:pPr>
            <a:r>
              <a:rPr lang="en-US" sz="1200" dirty="0" smtClean="0">
                <a:solidFill>
                  <a:srgbClr val="003399"/>
                </a:solidFill>
              </a:rPr>
              <a:t>Any other explanation.</a:t>
            </a:r>
            <a:endParaRPr lang="bg-BG" sz="1200" dirty="0">
              <a:solidFill>
                <a:srgbClr val="003399"/>
              </a:solidFill>
            </a:endParaRPr>
          </a:p>
        </p:txBody>
      </p:sp>
    </p:spTree>
    <p:extLst>
      <p:ext uri="{BB962C8B-B14F-4D97-AF65-F5344CB8AC3E}">
        <p14:creationId xmlns:p14="http://schemas.microsoft.com/office/powerpoint/2010/main" val="2699803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843809" y="1391875"/>
            <a:ext cx="2520280" cy="369332"/>
          </a:xfrm>
          <a:prstGeom prst="rect">
            <a:avLst/>
          </a:prstGeom>
        </p:spPr>
        <p:txBody>
          <a:bodyPr wrap="square">
            <a:spAutoFit/>
          </a:bodyPr>
          <a:lstStyle/>
          <a:p>
            <a:r>
              <a:rPr lang="tr-TR" b="1" dirty="0" smtClean="0">
                <a:solidFill>
                  <a:schemeClr val="tx2"/>
                </a:solidFill>
                <a:latin typeface="Calibri" panose="020F0502020204030204" pitchFamily="34" charset="0"/>
              </a:rPr>
              <a:t>    </a:t>
            </a:r>
            <a:r>
              <a:rPr lang="tr-TR" sz="1400" b="1" cap="all" dirty="0" smtClean="0">
                <a:solidFill>
                  <a:srgbClr val="003399"/>
                </a:solidFill>
                <a:latin typeface="Verdana" pitchFamily="34" charset="0"/>
                <a:ea typeface="+mj-ea"/>
                <a:cs typeface="+mj-cs"/>
              </a:rPr>
              <a:t>SATIN </a:t>
            </a:r>
            <a:r>
              <a:rPr lang="tr-TR" sz="1400" b="1" cap="all" dirty="0">
                <a:solidFill>
                  <a:srgbClr val="003399"/>
                </a:solidFill>
                <a:latin typeface="Verdana" pitchFamily="34" charset="0"/>
                <a:ea typeface="+mj-ea"/>
                <a:cs typeface="+mj-cs"/>
              </a:rPr>
              <a:t>ALMA PLANI</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323527" y="1918266"/>
            <a:ext cx="8136905" cy="4093428"/>
          </a:xfrm>
          <a:prstGeom prst="rect">
            <a:avLst/>
          </a:prstGeom>
          <a:noFill/>
        </p:spPr>
        <p:txBody>
          <a:bodyPr wrap="square" rtlCol="0">
            <a:spAutoFit/>
          </a:bodyPr>
          <a:lstStyle/>
          <a:p>
            <a:pPr marL="228600" lvl="0" indent="-22860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Yararlanıcı alt ihale sürecini, hibe sözleşmesinin bir parçası olan satın alma planının Ortak Sekretarya tarafından onaylanmasından sonra başlatmalıdır.</a:t>
            </a:r>
          </a:p>
          <a:p>
            <a:pPr marL="228600" lvl="0" indent="-22860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Proje Satın Alma Planı (Proje Uygulama Rehberi Ek 2) ve yararlanıcı portalında yer alır; </a:t>
            </a:r>
          </a:p>
          <a:p>
            <a:pPr marL="228600" lvl="0" indent="-22860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Ana Yararlanıcı tüm ortakların bilgilerini bir araya getirir; </a:t>
            </a:r>
          </a:p>
          <a:p>
            <a:pPr marL="228600" lvl="0" indent="-22860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Ana Yararlanıcı hibe sözleşmesinin imzalanmasının ardından 10 gün içinde Satın Alma Planını yararlanıcı portalı aracılığıyla Ortak Sekretarya’ya iletir. </a:t>
            </a:r>
          </a:p>
          <a:p>
            <a:pPr marL="228600" lvl="0" indent="-22860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Satın almanın türünü belirlerken faaliyetin baskın gelen tarafına önem verilmelidir.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Örneğin</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tanıtım materyallerinin hazırlanmasına ilişkin bir işte, tasarım ve baskı öncesi işler baskı masrafından daha çoksa hizmet sözleşmesi imzalanmalıdır. </a:t>
            </a:r>
          </a:p>
        </p:txBody>
      </p:sp>
    </p:spTree>
    <p:extLst>
      <p:ext uri="{BB962C8B-B14F-4D97-AF65-F5344CB8AC3E}">
        <p14:creationId xmlns:p14="http://schemas.microsoft.com/office/powerpoint/2010/main" val="31251003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843809" y="1391875"/>
            <a:ext cx="2520280" cy="369332"/>
          </a:xfrm>
          <a:prstGeom prst="rect">
            <a:avLst/>
          </a:prstGeom>
        </p:spPr>
        <p:txBody>
          <a:bodyPr wrap="square">
            <a:spAutoFit/>
          </a:bodyPr>
          <a:lstStyle/>
          <a:p>
            <a:r>
              <a:rPr lang="tr-TR" b="1" dirty="0" smtClean="0">
                <a:solidFill>
                  <a:schemeClr val="tx2"/>
                </a:solidFill>
                <a:latin typeface="Calibri" panose="020F0502020204030204" pitchFamily="34" charset="0"/>
              </a:rPr>
              <a:t>    </a:t>
            </a:r>
            <a:r>
              <a:rPr lang="tr-TR" sz="1400" b="1" cap="all" dirty="0" smtClean="0">
                <a:solidFill>
                  <a:srgbClr val="003399"/>
                </a:solidFill>
                <a:latin typeface="Verdana" pitchFamily="34" charset="0"/>
                <a:ea typeface="+mj-ea"/>
                <a:cs typeface="+mj-cs"/>
              </a:rPr>
              <a:t>SATIN </a:t>
            </a:r>
            <a:r>
              <a:rPr lang="tr-TR" sz="1400" b="1" cap="all" dirty="0">
                <a:solidFill>
                  <a:srgbClr val="003399"/>
                </a:solidFill>
                <a:latin typeface="Verdana" pitchFamily="34" charset="0"/>
                <a:ea typeface="+mj-ea"/>
                <a:cs typeface="+mj-cs"/>
              </a:rPr>
              <a:t>ALMA PLANI</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323527" y="1918266"/>
            <a:ext cx="8136905" cy="4850110"/>
          </a:xfrm>
          <a:prstGeom prst="rect">
            <a:avLst/>
          </a:prstGeom>
          <a:noFill/>
        </p:spPr>
        <p:txBody>
          <a:bodyPr wrap="square" rtlCol="0">
            <a:spAutoFit/>
          </a:bodyPr>
          <a:lstStyle/>
          <a:p>
            <a:pPr marL="228600" indent="-22860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Yararlanıcı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önceden piyasa araştırması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yapmalıdır. </a:t>
            </a:r>
          </a:p>
          <a:p>
            <a:pPr marL="228600" indent="-22860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Benzer hizmet, tedarik ve inşaat işleri için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sözleşmeleri bölmek kabul edilemez</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t>
            </a:r>
          </a:p>
          <a:p>
            <a:pPr marL="228600" indent="-22860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Benzer hizmet, tedarik ve inşaat işleri tek bir ihale kapsamında sözleşmeye bağlanmalıdır, </a:t>
            </a:r>
          </a:p>
          <a:p>
            <a:pPr marL="228600" indent="-22860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Benzer hizmet, tedarik ve inşaat işleri normalde tek bir alt yüklenici tarafından sağlanabilecek olan işlerdir. </a:t>
            </a:r>
          </a:p>
          <a:p>
            <a:pPr marL="228600" indent="-22860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Proje yararlanıcısı, birden fazla hizmet/tedarik/inşaat işinde tek bir alt yükleniciyle çalışmak istiyorsa, ilgili tutar tek bir ihale sürecine veya ihale yapılmayacaksa tek bir sözleşmeye tabi tutulmalıdır; </a:t>
            </a:r>
          </a:p>
          <a:p>
            <a:pPr marL="228600" indent="-22860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Birden fazla hizmet/tedarik/inşaat işi birleştirmek veya ayırmak istenirse ilgili usullere başlanmadan önce satın alma planında değişiklik yapılmalı ve onaylatılmalıdır. </a:t>
            </a:r>
          </a:p>
          <a:p>
            <a:pPr marL="228600" lvl="0" indent="-228600" algn="just">
              <a:lnSpc>
                <a:spcPct val="150000"/>
              </a:lnSpc>
              <a:spcAft>
                <a:spcPts val="1200"/>
              </a:spcAft>
              <a:buFont typeface="Wingdings" panose="05000000000000000000" pitchFamily="2" charset="2"/>
              <a:buChar char="q"/>
            </a:pP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669069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843809" y="1391875"/>
            <a:ext cx="2520280" cy="369332"/>
          </a:xfrm>
          <a:prstGeom prst="rect">
            <a:avLst/>
          </a:prstGeom>
        </p:spPr>
        <p:txBody>
          <a:bodyPr wrap="square">
            <a:spAutoFit/>
          </a:bodyPr>
          <a:lstStyle/>
          <a:p>
            <a:r>
              <a:rPr lang="tr-TR" b="1" dirty="0" smtClean="0">
                <a:solidFill>
                  <a:schemeClr val="tx2"/>
                </a:solidFill>
                <a:latin typeface="Calibri" panose="020F0502020204030204" pitchFamily="34" charset="0"/>
              </a:rPr>
              <a:t>    </a:t>
            </a:r>
            <a:r>
              <a:rPr lang="tr-TR" sz="1400" b="1" cap="all" dirty="0" smtClean="0">
                <a:solidFill>
                  <a:srgbClr val="003399"/>
                </a:solidFill>
                <a:latin typeface="Verdana" pitchFamily="34" charset="0"/>
                <a:ea typeface="+mj-ea"/>
                <a:cs typeface="+mj-cs"/>
              </a:rPr>
              <a:t>SATIN </a:t>
            </a:r>
            <a:r>
              <a:rPr lang="tr-TR" sz="1400" b="1" cap="all" dirty="0">
                <a:solidFill>
                  <a:srgbClr val="003399"/>
                </a:solidFill>
                <a:latin typeface="Verdana" pitchFamily="34" charset="0"/>
                <a:ea typeface="+mj-ea"/>
                <a:cs typeface="+mj-cs"/>
              </a:rPr>
              <a:t>ALMA PLANI</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323527" y="1918266"/>
            <a:ext cx="8136905" cy="3447098"/>
          </a:xfrm>
          <a:prstGeom prst="rect">
            <a:avLst/>
          </a:prstGeom>
          <a:noFill/>
        </p:spPr>
        <p:txBody>
          <a:bodyPr wrap="square" rtlCol="0">
            <a:spAutoFit/>
          </a:bodyPr>
          <a:lstStyle/>
          <a:p>
            <a:pPr marL="228600" lvl="0" indent="-228600"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Ortak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Sekretarya, planın onaylanmasının ardından 5 iş günü içinde Ana Yararlanıcıyı bilgilendirir ve onaylı belgeyi sisteme yükler; </a:t>
            </a:r>
          </a:p>
          <a:p>
            <a:pPr marL="228600" lvl="0" indent="-228600"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Açıklama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ve değişiklik gerekirse Ortak Sekretarya yararlanıcıya bilgi verir, </a:t>
            </a:r>
          </a:p>
          <a:p>
            <a:pPr marL="228600" lvl="0" indent="-228600"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Ana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Yararlanıcı değiştirilen planı 3 gün içinde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Sekretarya ’ya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iletir, </a:t>
            </a:r>
          </a:p>
          <a:p>
            <a:pPr marL="228600" lvl="0" indent="-228600"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Satın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alma planında bir değişiklik yapılması gerekiyorsa Ana Yararlanıcı Sekretarya’yı önceden bilgilendirmelidir, </a:t>
            </a:r>
          </a:p>
          <a:p>
            <a:pPr marL="228600" lvl="0" indent="-228600"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Değişiklikler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onaylanmadan yenilenen ihale usulü uygulanmamalıdır. </a:t>
            </a:r>
          </a:p>
          <a:p>
            <a:pPr lvl="0" algn="just">
              <a:lnSpc>
                <a:spcPct val="150000"/>
              </a:lnSpc>
              <a:spcAft>
                <a:spcPts val="1200"/>
              </a:spcAft>
            </a:pP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66194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755576" y="1391875"/>
            <a:ext cx="7488832" cy="307777"/>
          </a:xfrm>
          <a:prstGeom prst="rect">
            <a:avLst/>
          </a:prstGeom>
        </p:spPr>
        <p:txBody>
          <a:bodyPr wrap="square">
            <a:spAutoFit/>
          </a:bodyPr>
          <a:lstStyle/>
          <a:p>
            <a:r>
              <a:rPr lang="tr-TR" sz="1400" b="1" cap="all" dirty="0" smtClean="0">
                <a:solidFill>
                  <a:srgbClr val="003399"/>
                </a:solidFill>
                <a:latin typeface="Verdana" pitchFamily="34" charset="0"/>
                <a:ea typeface="+mj-ea"/>
                <a:cs typeface="+mj-cs"/>
              </a:rPr>
              <a:t>SATIN </a:t>
            </a:r>
            <a:r>
              <a:rPr lang="tr-TR" sz="1400" b="1" cap="all" dirty="0">
                <a:solidFill>
                  <a:srgbClr val="003399"/>
                </a:solidFill>
                <a:latin typeface="Verdana" pitchFamily="34" charset="0"/>
                <a:ea typeface="+mj-ea"/>
                <a:cs typeface="+mj-cs"/>
              </a:rPr>
              <a:t>ALMA </a:t>
            </a:r>
            <a:r>
              <a:rPr lang="tr-TR" sz="1400" b="1" cap="all" dirty="0" smtClean="0">
                <a:solidFill>
                  <a:srgbClr val="003399"/>
                </a:solidFill>
                <a:latin typeface="Verdana" pitchFamily="34" charset="0"/>
                <a:ea typeface="+mj-ea"/>
                <a:cs typeface="+mj-cs"/>
              </a:rPr>
              <a:t>PLANI hazırlanırken dikkat edilmesi gerekenler</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179515" y="1918266"/>
            <a:ext cx="8496942" cy="4209999"/>
          </a:xfrm>
          <a:prstGeom prst="rect">
            <a:avLst/>
          </a:prstGeom>
          <a:noFill/>
        </p:spPr>
        <p:txBody>
          <a:bodyPr wrap="square" rtlCol="0">
            <a:spAutoFit/>
          </a:bodyPr>
          <a:lstStyle/>
          <a:p>
            <a:pPr marL="228600" indent="-228600" algn="just">
              <a:lnSpc>
                <a:spcPct val="150000"/>
              </a:lnSpc>
              <a:spcAft>
                <a:spcPts val="1200"/>
              </a:spcAft>
              <a:buFont typeface="Wingdings" panose="05000000000000000000" pitchFamily="2" charset="2"/>
              <a:buChar char="q"/>
            </a:pP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İdari bilgileri ve versiyon numaraları doğru girilmeli</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228600" indent="-228600" algn="just">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Ana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Yararlanıcının resmi yetkilisi tarafından imzalanmalı; </a:t>
            </a:r>
          </a:p>
          <a:p>
            <a:pPr marL="228600" indent="-228600" algn="just">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İhalenin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başlığı sözleşmenin konusuyla ve proje faaliyetlerinin içeriğiyle açıkça uyumlu olmalı; </a:t>
            </a:r>
            <a:endPar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228600" indent="-228600" algn="just">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İhaleye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çıkılacak tarih gerçekçi ve faaliyet planı ile uyumlu olmalı; </a:t>
            </a:r>
          </a:p>
          <a:p>
            <a:pPr marL="228600" indent="-228600" algn="just">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Faaliyet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planındaki değişiklikler satın alma planına da yansıtılmalı; </a:t>
            </a:r>
          </a:p>
          <a:p>
            <a:pPr marL="228600" indent="-228600" algn="just">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Doğru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ihale usulü öngörülen harcamalar ve ihale eşiklerine uygun olarak belirlenmeli; </a:t>
            </a:r>
          </a:p>
          <a:p>
            <a:pPr marL="228600" indent="-228600" algn="just">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Hizmet</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 tedarik ve inşaat sütunları sözleşmenin toplam tutarını içermeli; </a:t>
            </a:r>
          </a:p>
          <a:p>
            <a:pPr marL="228600" indent="-228600" algn="just">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comments</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Notlar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kısmına kapsamlı bilgi girilmeli- bütçe kalemleri, ihale kısımları; </a:t>
            </a:r>
          </a:p>
          <a:p>
            <a:pPr marL="228600" indent="-228600" algn="just">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sürecine tabi olmayan harcamalar – “Expenses that will not be procured” kısmına yazılmalı; </a:t>
            </a:r>
          </a:p>
          <a:p>
            <a:pPr marL="228600" indent="-228600" algn="just">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Harcamaları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sınıflandırma gerekçeleri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ilgili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kısma yazılmalı; </a:t>
            </a:r>
          </a:p>
        </p:txBody>
      </p:sp>
    </p:spTree>
    <p:extLst>
      <p:ext uri="{BB962C8B-B14F-4D97-AF65-F5344CB8AC3E}">
        <p14:creationId xmlns:p14="http://schemas.microsoft.com/office/powerpoint/2010/main" val="32306444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395536" y="1588049"/>
            <a:ext cx="8280920" cy="356914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4000" b="1" dirty="0" smtClean="0">
                <a:solidFill>
                  <a:srgbClr val="003296"/>
                </a:solidFill>
                <a:latin typeface="Verdana" panose="020B0604030504040204" pitchFamily="34" charset="0"/>
                <a:ea typeface="Verdana" panose="020B0604030504040204" pitchFamily="34" charset="0"/>
                <a:cs typeface="Arial" panose="020B0604020202020204" pitchFamily="34" charset="0"/>
              </a:rPr>
              <a:t>   Mali Uygulamalar</a:t>
            </a:r>
            <a:endParaRPr lang="bg-BG" sz="40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66812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843809" y="1391875"/>
            <a:ext cx="2520280" cy="369332"/>
          </a:xfrm>
          <a:prstGeom prst="rect">
            <a:avLst/>
          </a:prstGeom>
        </p:spPr>
        <p:txBody>
          <a:bodyPr wrap="square">
            <a:spAutoFit/>
          </a:bodyPr>
          <a:lstStyle/>
          <a:p>
            <a:r>
              <a:rPr lang="tr-TR" b="1" dirty="0" smtClean="0">
                <a:solidFill>
                  <a:schemeClr val="tx2"/>
                </a:solidFill>
                <a:latin typeface="Calibri" panose="020F0502020204030204" pitchFamily="34" charset="0"/>
              </a:rPr>
              <a:t>    </a:t>
            </a:r>
            <a:r>
              <a:rPr lang="tr-TR" sz="1400" b="1" cap="all" dirty="0" smtClean="0">
                <a:solidFill>
                  <a:srgbClr val="003399"/>
                </a:solidFill>
                <a:latin typeface="Verdana" pitchFamily="34" charset="0"/>
                <a:ea typeface="+mj-ea"/>
                <a:cs typeface="+mj-cs"/>
              </a:rPr>
              <a:t>genel kurallar</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179515" y="1918266"/>
            <a:ext cx="8496942" cy="4733219"/>
          </a:xfrm>
          <a:prstGeom prst="rect">
            <a:avLst/>
          </a:prstGeom>
          <a:noFill/>
        </p:spPr>
        <p:txBody>
          <a:bodyPr wrap="square" rtlCol="0">
            <a:spAutoFit/>
          </a:bodyPr>
          <a:lstStyle/>
          <a:p>
            <a:pPr marL="228600" lvl="0" indent="-228600" algn="just">
              <a:lnSpc>
                <a:spcPct val="150000"/>
              </a:lnSpc>
              <a:spcAft>
                <a:spcPts val="1200"/>
              </a:spcAft>
              <a:buFont typeface="Wingdings" panose="05000000000000000000" pitchFamily="2" charset="2"/>
              <a:buChar char="q"/>
            </a:pPr>
            <a:r>
              <a:rPr lang="tr-TR" sz="12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10 </a:t>
            </a:r>
            <a:r>
              <a:rPr lang="tr-TR" sz="1200" b="1" dirty="0">
                <a:solidFill>
                  <a:srgbClr val="003296"/>
                </a:solidFill>
                <a:latin typeface="Verdana" panose="020B0604030504040204" pitchFamily="34" charset="0"/>
                <a:ea typeface="Verdana" panose="020B0604030504040204" pitchFamily="34" charset="0"/>
                <a:cs typeface="Verdana" panose="020B0604030504040204" pitchFamily="34" charset="0"/>
              </a:rPr>
              <a:t>gün içinde</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 Proje uygulama dönemi başladıktan sonra 10 gün içinde Ana yararlanıcının Ortak Sekretarya ’ya sunması gereken belgeler: </a:t>
            </a:r>
            <a:endPar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171450" lvl="0" indent="-171450" algn="just">
              <a:lnSpc>
                <a:spcPct val="150000"/>
              </a:lnSpc>
              <a:spcAft>
                <a:spcPts val="1200"/>
              </a:spcAft>
              <a:buFont typeface="Courier New" panose="02070309020205020404" pitchFamily="49" charset="0"/>
              <a:buChar char="o"/>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Her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bir proje ortağı; proje faaliyetlerinin başarılı uygulanması için gerekli ve nitelikli proje personeli çalıştıracağını, serbest bir formatta yasal temsilci tarafından imzalanmış şekli ile beyan eder. </a:t>
            </a:r>
            <a:endPar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171450" lvl="0" indent="-171450" algn="just">
              <a:lnSpc>
                <a:spcPct val="150000"/>
              </a:lnSpc>
              <a:spcAft>
                <a:spcPts val="1200"/>
              </a:spcAft>
              <a:buFont typeface="Courier New" panose="02070309020205020404" pitchFamily="49" charset="0"/>
              <a:buChar char="o"/>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Her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bir proje ortağı, proje yönetim ekibi üyelerinin görevlerine ilişkin kısa bir açıklamanın yer aldığı ve yapılan işleri ayrıntısıyla gösteren belge düzenlemelidir. </a:t>
            </a:r>
          </a:p>
          <a:p>
            <a:pPr marL="228600" lvl="0" indent="-228600" algn="just">
              <a:lnSpc>
                <a:spcPct val="150000"/>
              </a:lnSpc>
              <a:spcAft>
                <a:spcPts val="1200"/>
              </a:spcAft>
              <a:buFont typeface="Wingdings" panose="05000000000000000000" pitchFamily="2" charset="2"/>
              <a:buChar char="q"/>
            </a:pPr>
            <a:r>
              <a:rPr lang="tr-TR" sz="12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Banka </a:t>
            </a:r>
            <a:r>
              <a:rPr lang="tr-TR" sz="1200" b="1" dirty="0">
                <a:solidFill>
                  <a:srgbClr val="003296"/>
                </a:solidFill>
                <a:latin typeface="Verdana" panose="020B0604030504040204" pitchFamily="34" charset="0"/>
                <a:ea typeface="Verdana" panose="020B0604030504040204" pitchFamily="34" charset="0"/>
                <a:cs typeface="Verdana" panose="020B0604030504040204" pitchFamily="34" charset="0"/>
              </a:rPr>
              <a:t>Hesabı</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 Ana Yararlanıcı, proje için ayrı bir banka hesabı açmalıdır; </a:t>
            </a:r>
          </a:p>
          <a:p>
            <a:pPr marL="228600" lvl="0" indent="-228600" algn="just">
              <a:lnSpc>
                <a:spcPct val="150000"/>
              </a:lnSpc>
              <a:spcAft>
                <a:spcPts val="1200"/>
              </a:spcAft>
              <a:buFont typeface="Wingdings" panose="05000000000000000000" pitchFamily="2" charset="2"/>
              <a:buChar char="q"/>
            </a:pPr>
            <a:r>
              <a:rPr lang="tr-TR" sz="12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20 </a:t>
            </a:r>
            <a:r>
              <a:rPr lang="tr-TR" sz="1200" b="1" dirty="0">
                <a:solidFill>
                  <a:srgbClr val="003296"/>
                </a:solidFill>
                <a:latin typeface="Verdana" panose="020B0604030504040204" pitchFamily="34" charset="0"/>
                <a:ea typeface="Verdana" panose="020B0604030504040204" pitchFamily="34" charset="0"/>
                <a:cs typeface="Verdana" panose="020B0604030504040204" pitchFamily="34" charset="0"/>
              </a:rPr>
              <a:t>gün içinde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 Projenin uygulama dönemi başladıktan sonra 20 gün içinde Ana yararlanıcı Ortak Sekretarya ’ya detaylı bütçeye dayalı 3 aylık dönemlere göre hazırlanmış Nakit Akış Planı sunmalıdır. Nakit Akış Planı, Ana Yararlanıcılara Ortak Sekretarya tarafından gönderilir. </a:t>
            </a:r>
          </a:p>
          <a:p>
            <a:pPr marL="228600" lvl="0" indent="-228600" algn="just">
              <a:lnSpc>
                <a:spcPct val="150000"/>
              </a:lnSpc>
              <a:spcAft>
                <a:spcPts val="1200"/>
              </a:spcAft>
              <a:buFont typeface="Wingdings" panose="05000000000000000000" pitchFamily="2" charset="2"/>
              <a:buChar char="q"/>
            </a:pPr>
            <a:r>
              <a:rPr lang="tr-TR" sz="12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Doğrulama </a:t>
            </a:r>
            <a:r>
              <a:rPr lang="tr-TR" sz="1200" b="1" dirty="0">
                <a:solidFill>
                  <a:srgbClr val="003296"/>
                </a:solidFill>
                <a:latin typeface="Verdana" panose="020B0604030504040204" pitchFamily="34" charset="0"/>
                <a:ea typeface="Verdana" panose="020B0604030504040204" pitchFamily="34" charset="0"/>
                <a:cs typeface="Verdana" panose="020B0604030504040204" pitchFamily="34" charset="0"/>
              </a:rPr>
              <a:t>Süreci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 Rapor edilen harcamaların kontrolü ve onayı İlk Seviye Uzmanı tarafından yapılır. </a:t>
            </a:r>
          </a:p>
          <a:p>
            <a:pPr marL="228600" lvl="0" indent="-228600" algn="just">
              <a:lnSpc>
                <a:spcPct val="150000"/>
              </a:lnSpc>
              <a:spcAft>
                <a:spcPts val="1200"/>
              </a:spcAft>
              <a:buFont typeface="Wingdings" panose="05000000000000000000" pitchFamily="2" charset="2"/>
              <a:buChar char="q"/>
            </a:pPr>
            <a:r>
              <a:rPr lang="tr-TR" sz="12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Ödeme </a:t>
            </a:r>
            <a:r>
              <a:rPr lang="tr-TR" sz="1200" b="1" dirty="0">
                <a:solidFill>
                  <a:srgbClr val="003296"/>
                </a:solidFill>
                <a:latin typeface="Verdana" panose="020B0604030504040204" pitchFamily="34" charset="0"/>
                <a:ea typeface="Verdana" panose="020B0604030504040204" pitchFamily="34" charset="0"/>
                <a:cs typeface="Verdana" panose="020B0604030504040204" pitchFamily="34" charset="0"/>
              </a:rPr>
              <a:t>talebinin sunulması</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 Yararlanıcı Portalı aracılığıyla yapılır. </a:t>
            </a:r>
          </a:p>
          <a:p>
            <a:pPr marL="228600" indent="-228600" algn="just">
              <a:lnSpc>
                <a:spcPct val="150000"/>
              </a:lnSpc>
              <a:spcAft>
                <a:spcPts val="1200"/>
              </a:spcAft>
              <a:buFont typeface="Wingdings" panose="05000000000000000000" pitchFamily="2" charset="2"/>
              <a:buChar char="q"/>
            </a:pP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983922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843808" y="1391875"/>
            <a:ext cx="2736303" cy="369332"/>
          </a:xfrm>
          <a:prstGeom prst="rect">
            <a:avLst/>
          </a:prstGeom>
        </p:spPr>
        <p:txBody>
          <a:bodyPr wrap="square">
            <a:spAutoFit/>
          </a:bodyPr>
          <a:lstStyle/>
          <a:p>
            <a:r>
              <a:rPr lang="tr-TR" b="1" dirty="0" smtClean="0">
                <a:solidFill>
                  <a:schemeClr val="tx2"/>
                </a:solidFill>
                <a:latin typeface="Calibri" panose="020F0502020204030204" pitchFamily="34" charset="0"/>
              </a:rPr>
              <a:t>    </a:t>
            </a:r>
            <a:r>
              <a:rPr lang="tr-TR" sz="1400" b="1" cap="all" dirty="0" smtClean="0">
                <a:solidFill>
                  <a:srgbClr val="003399"/>
                </a:solidFill>
                <a:latin typeface="Verdana" pitchFamily="34" charset="0"/>
                <a:ea typeface="+mj-ea"/>
                <a:cs typeface="+mj-cs"/>
              </a:rPr>
              <a:t>avans ödeme talebi</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179515" y="1918266"/>
            <a:ext cx="8496942" cy="4656275"/>
          </a:xfrm>
          <a:prstGeom prst="rect">
            <a:avLst/>
          </a:prstGeom>
          <a:noFill/>
        </p:spPr>
        <p:txBody>
          <a:bodyPr wrap="square" rtlCol="0">
            <a:spAutoFit/>
          </a:bodyPr>
          <a:lstStyle/>
          <a:p>
            <a:pPr marL="171450" indent="-171450"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Yatırım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içermeyen projeler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için: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 Hibe Sözleşmesi’nin toplam tutarının %20’si; - Tek seferde; </a:t>
            </a:r>
          </a:p>
          <a:p>
            <a:pPr marL="171450" indent="-171450"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Yatırım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içeren projeler için: - Hibe Sözleşmesi imzalandıktan sonra toplam tutarın %10’u ; - İki seferde ; </a:t>
            </a:r>
          </a:p>
          <a:p>
            <a:pPr marL="285750" indent="-285750" algn="just">
              <a:lnSpc>
                <a:spcPct val="150000"/>
              </a:lnSpc>
              <a:spcAft>
                <a:spcPts val="1200"/>
              </a:spcAft>
              <a:buFontTx/>
              <a:buChar char="-"/>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Hibe Sözleşmesi toplam tutarının diğer %10 ‘luk kısmı ise proje ortaklarından birinin yatırım faaliyeti için bir alt sözleşme imzalanmasından sonra gerçekleşir . </a:t>
            </a:r>
          </a:p>
          <a:p>
            <a:pPr marL="285750" indent="-285750" algn="just">
              <a:lnSpc>
                <a:spcPct val="150000"/>
              </a:lnSpc>
              <a:spcAft>
                <a:spcPts val="1200"/>
              </a:spcAft>
              <a:buFontTx/>
              <a:buChar char="-"/>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Ana yararlanıcı, Hibe Sözleşmesi’nin imzalamasından sonra 45 gün içinde Yönetim Makamı’ndan ön ödeme talep eder. </a:t>
            </a:r>
          </a:p>
          <a:p>
            <a:pPr marL="171450" indent="-171450"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Ödeme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Talep Formu’na, Mali Kimlik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Formu da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eklenmelidir. Ayrıca Mali Kimlik Formu’nda (Financial Identification Form) banka hesap numarasının niteliği ve banka kimlik kodu (BIC yada SWIFT gibi) belirtilmelidir. </a:t>
            </a:r>
          </a:p>
          <a:p>
            <a:pPr algn="just">
              <a:lnSpc>
                <a:spcPct val="150000"/>
              </a:lnSpc>
              <a:spcAft>
                <a:spcPts val="1200"/>
              </a:spcAft>
            </a:pP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2311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507220"/>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4.jpeg"/>
          <p:cNvPicPr/>
          <p:nvPr/>
        </p:nvPicPr>
        <p:blipFill>
          <a:blip r:embed="rId4" cstate="print"/>
          <a:stretch>
            <a:fillRect/>
          </a:stretch>
        </p:blipFill>
        <p:spPr>
          <a:xfrm>
            <a:off x="7020272" y="157988"/>
            <a:ext cx="1788832" cy="1313806"/>
          </a:xfrm>
          <a:prstGeom prst="rect">
            <a:avLst/>
          </a:prstGeom>
        </p:spPr>
      </p:pic>
      <p:pic>
        <p:nvPicPr>
          <p:cNvPr id="1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 y="87103"/>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etin kutusu 2">
            <a:extLst>
              <a:ext uri="{FF2B5EF4-FFF2-40B4-BE49-F238E27FC236}">
                <a16:creationId xmlns="" xmlns:a16="http://schemas.microsoft.com/office/drawing/2014/main" id="{7A64FEC3-0C45-0E43-8F30-D2235882855A}"/>
              </a:ext>
            </a:extLst>
          </p:cNvPr>
          <p:cNvSpPr txBox="1"/>
          <p:nvPr/>
        </p:nvSpPr>
        <p:spPr>
          <a:xfrm>
            <a:off x="380158" y="2202830"/>
            <a:ext cx="8428946" cy="3877985"/>
          </a:xfrm>
          <a:prstGeom prst="rect">
            <a:avLst/>
          </a:prstGeom>
          <a:noFill/>
        </p:spPr>
        <p:txBody>
          <a:bodyPr wrap="square" rtlCol="0">
            <a:spAutoFit/>
          </a:bodyPr>
          <a:lstStyle/>
          <a:p>
            <a:pPr marL="285750" indent="-285750" algn="ctr">
              <a:buFont typeface="Wingdings" panose="05000000000000000000" pitchFamily="2" charset="2"/>
              <a:buChar char="Ø"/>
            </a:pPr>
            <a:r>
              <a:rPr lang="tr-TR"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Sözleşmeleri </a:t>
            </a:r>
            <a:r>
              <a:rPr lang="tr-TR" sz="1600" b="1" dirty="0">
                <a:solidFill>
                  <a:srgbClr val="003296"/>
                </a:solidFill>
                <a:latin typeface="Verdana" panose="020B0604030504040204" pitchFamily="34" charset="0"/>
                <a:ea typeface="Verdana" panose="020B0604030504040204" pitchFamily="34" charset="0"/>
                <a:cs typeface="Verdana" panose="020B0604030504040204" pitchFamily="34" charset="0"/>
              </a:rPr>
              <a:t>düzenleyen en temel ilke rekabete dayalı ihale </a:t>
            </a:r>
            <a:r>
              <a:rPr lang="tr-TR"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ilkesidir</a:t>
            </a:r>
          </a:p>
          <a:p>
            <a:pPr algn="ctr"/>
            <a:r>
              <a:rPr lang="tr-TR"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p>
          <a:p>
            <a:pPr marL="285750" indent="-285750" algn="ctr">
              <a:buFont typeface="Wingdings" panose="05000000000000000000" pitchFamily="2" charset="2"/>
              <a:buChar char="Ø"/>
            </a:pPr>
            <a:r>
              <a:rPr lang="tr-TR"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Bu, </a:t>
            </a:r>
            <a:r>
              <a:rPr lang="tr-TR" sz="1600" b="1" dirty="0">
                <a:solidFill>
                  <a:srgbClr val="003296"/>
                </a:solidFill>
                <a:latin typeface="Verdana" panose="020B0604030504040204" pitchFamily="34" charset="0"/>
                <a:ea typeface="Verdana" panose="020B0604030504040204" pitchFamily="34" charset="0"/>
                <a:cs typeface="Verdana" panose="020B0604030504040204" pitchFamily="34" charset="0"/>
              </a:rPr>
              <a:t>iki amaca hizmet etmektedir: </a:t>
            </a:r>
            <a:endParaRPr lang="en-US" altLang="bg-BG" sz="1600" b="1"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lvl="0"/>
            <a:endParaRPr lang="tr-TR" dirty="0" smtClean="0"/>
          </a:p>
          <a:p>
            <a:pPr lvl="0"/>
            <a:endParaRPr lang="tr-TR" dirty="0"/>
          </a:p>
          <a:p>
            <a:pPr lvl="0"/>
            <a:endParaRPr lang="tr-TR" dirty="0"/>
          </a:p>
          <a:p>
            <a:pPr lvl="0"/>
            <a:endParaRPr lang="tr-TR" dirty="0" smtClean="0"/>
          </a:p>
          <a:p>
            <a:pPr lvl="0"/>
            <a:endParaRPr lang="tr-TR" dirty="0"/>
          </a:p>
          <a:p>
            <a:endParaRPr lang="tr-TR" dirty="0" smtClean="0"/>
          </a:p>
          <a:p>
            <a:endParaRPr lang="tr-TR" dirty="0"/>
          </a:p>
          <a:p>
            <a:endParaRPr lang="tr-TR" dirty="0" smtClean="0"/>
          </a:p>
          <a:p>
            <a:endParaRPr lang="tr-TR" dirty="0"/>
          </a:p>
          <a:p>
            <a:endParaRPr lang="tr-TR" dirty="0" smtClean="0"/>
          </a:p>
          <a:p>
            <a:endParaRPr lang="tr-TR" dirty="0"/>
          </a:p>
        </p:txBody>
      </p:sp>
      <p:sp>
        <p:nvSpPr>
          <p:cNvPr id="7" name="Cím 11"/>
          <p:cNvSpPr>
            <a:spLocks noGrp="1"/>
          </p:cNvSpPr>
          <p:nvPr>
            <p:ph type="title"/>
          </p:nvPr>
        </p:nvSpPr>
        <p:spPr>
          <a:xfrm>
            <a:off x="3131840" y="1096274"/>
            <a:ext cx="2808312" cy="737122"/>
          </a:xfrm>
        </p:spPr>
        <p:txBody>
          <a:bodyPr rtlCol="0">
            <a:normAutofit/>
          </a:bodyPr>
          <a:lstStyle/>
          <a:p>
            <a:pPr fontAlgn="auto">
              <a:spcAft>
                <a:spcPts val="0"/>
              </a:spcAft>
              <a:defRPr/>
            </a:pPr>
            <a:r>
              <a:rPr lang="en-US" sz="1600" b="1" cap="small" dirty="0" smtClean="0">
                <a:solidFill>
                  <a:srgbClr val="003399"/>
                </a:solidFill>
                <a:latin typeface="Verdana" pitchFamily="34" charset="0"/>
              </a:rPr>
              <a:t> </a:t>
            </a:r>
            <a:r>
              <a:rPr lang="bg-BG" sz="1600" b="1" cap="small" dirty="0">
                <a:solidFill>
                  <a:srgbClr val="003399"/>
                </a:solidFill>
                <a:latin typeface="Verdana" pitchFamily="34" charset="0"/>
              </a:rPr>
              <a:t> </a:t>
            </a:r>
            <a:r>
              <a:rPr lang="tr-TR" sz="1600" b="1" cap="small" dirty="0" smtClean="0">
                <a:solidFill>
                  <a:srgbClr val="003399"/>
                </a:solidFill>
                <a:latin typeface="Verdana" pitchFamily="34" charset="0"/>
              </a:rPr>
              <a:t>  </a:t>
            </a:r>
            <a:r>
              <a:rPr lang="tr-TR" sz="2000" b="1" cap="small" dirty="0" smtClean="0">
                <a:solidFill>
                  <a:srgbClr val="003399"/>
                </a:solidFill>
                <a:latin typeface="Verdana" pitchFamily="34" charset="0"/>
              </a:rPr>
              <a:t>TEMEL İLKELER</a:t>
            </a:r>
            <a:endParaRPr lang="en-US" sz="2000" b="1" cap="all" dirty="0">
              <a:solidFill>
                <a:srgbClr val="003399"/>
              </a:solidFill>
              <a:latin typeface="Verdana" pitchFamily="34" charset="0"/>
            </a:endParaRPr>
          </a:p>
        </p:txBody>
      </p:sp>
      <p:sp>
        <p:nvSpPr>
          <p:cNvPr id="8" name="TextBox 1"/>
          <p:cNvSpPr txBox="1"/>
          <p:nvPr/>
        </p:nvSpPr>
        <p:spPr>
          <a:xfrm>
            <a:off x="380159" y="3356992"/>
            <a:ext cx="3687786" cy="1944018"/>
          </a:xfrm>
          <a:prstGeom prst="rect">
            <a:avLst/>
          </a:prstGeom>
          <a:noFill/>
        </p:spPr>
        <p:txBody>
          <a:bodyPr wrap="square" rtlCol="0">
            <a:noAutofit/>
          </a:bodyPr>
          <a:lstStyle/>
          <a:p>
            <a:pPr marL="285750" indent="-285750" algn="just">
              <a:lnSpc>
                <a:spcPct val="150000"/>
              </a:lnSpc>
              <a:spcAft>
                <a:spcPts val="1200"/>
              </a:spcAft>
              <a:buFont typeface="Wingdings" panose="05000000000000000000" pitchFamily="2" charset="2"/>
              <a:buChar char="q"/>
            </a:pP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Y</a:t>
            </a:r>
            <a:r>
              <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apılan </a:t>
            </a: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faaliyet ve işlemlerde şeffaflığının, orantılılığın, eşit muamelenin sağlanması ve ayrımcılıktan kaçınılması; </a:t>
            </a:r>
          </a:p>
        </p:txBody>
      </p:sp>
      <p:sp>
        <p:nvSpPr>
          <p:cNvPr id="9" name="TextBox 10"/>
          <p:cNvSpPr txBox="1"/>
          <p:nvPr/>
        </p:nvSpPr>
        <p:spPr>
          <a:xfrm>
            <a:off x="4912581" y="3356993"/>
            <a:ext cx="3816424" cy="1656183"/>
          </a:xfrm>
          <a:prstGeom prst="rect">
            <a:avLst/>
          </a:prstGeom>
          <a:noFill/>
        </p:spPr>
        <p:txBody>
          <a:bodyPr wrap="square" rtlCol="0">
            <a:noAutofit/>
          </a:bodyPr>
          <a:lstStyle/>
          <a:p>
            <a:pPr marL="285750" indent="-285750" algn="just">
              <a:lnSpc>
                <a:spcPct val="150000"/>
              </a:lnSpc>
              <a:spcAft>
                <a:spcPts val="1200"/>
              </a:spcAft>
              <a:buFont typeface="Wingdings" panose="05000000000000000000" pitchFamily="2" charset="2"/>
              <a:buChar char="q"/>
            </a:pPr>
            <a:r>
              <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Olabilecek </a:t>
            </a: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en uygun fiyata, istenilen kalitede hizmet alımı, tedarik ve inşaat işleri temin edilmesi </a:t>
            </a:r>
          </a:p>
          <a:p>
            <a:pPr algn="just">
              <a:lnSpc>
                <a:spcPct val="150000"/>
              </a:lnSpc>
              <a:spcBef>
                <a:spcPts val="0"/>
              </a:spcBef>
              <a:spcAft>
                <a:spcPts val="1200"/>
              </a:spcAft>
              <a:buFontTx/>
              <a:buNone/>
            </a:pPr>
            <a:endParaRPr lang="en-US"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5041401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854199" y="1160726"/>
            <a:ext cx="3453136" cy="307777"/>
          </a:xfrm>
          <a:prstGeom prst="rect">
            <a:avLst/>
          </a:prstGeom>
        </p:spPr>
        <p:txBody>
          <a:bodyPr wrap="square">
            <a:spAutoFit/>
          </a:bodyPr>
          <a:lstStyle/>
          <a:p>
            <a:r>
              <a:rPr lang="tr-TR" sz="1400" b="1" cap="all" dirty="0" smtClean="0">
                <a:solidFill>
                  <a:srgbClr val="003399"/>
                </a:solidFill>
                <a:latin typeface="Verdana" pitchFamily="34" charset="0"/>
                <a:ea typeface="+mj-ea"/>
                <a:cs typeface="+mj-cs"/>
              </a:rPr>
              <a:t>Ara ve Nihai ödeme talebi</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179514" y="1512730"/>
            <a:ext cx="8496943" cy="5386090"/>
          </a:xfrm>
          <a:prstGeom prst="rect">
            <a:avLst/>
          </a:prstGeom>
          <a:noFill/>
        </p:spPr>
        <p:txBody>
          <a:bodyPr wrap="square" rtlCol="0">
            <a:spAutoFit/>
          </a:bodyPr>
          <a:lstStyle/>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Ana Yararlanıcı, yapılan harcamaların doğrulanması için 6 aylık/3 aylık dönemlerde Kontrolör talebinde bulunabilir.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Ara ve nihai ödemeler, Yararlanıcılar tarafından gerçekleştirilen harcamalara bağlıdır. Ara ödeme talebi, doğrulama sürecinin tamamlanmasından sonra 5 gün içinde sunulacaktır.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Personel Maliyetleri (BL1) ile Ofis ve Yönetim Giderleri (BL2) her bir proje ortağının Fatura Ve Mali Raporu’na, ilgili bütçede belirtilen sabit oran yüzdesine dayalı olarak yazılmalıdır.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Avans ve ara ödemelerin toplam miktarı, toplam proje bütçesinin (uygun masrafların toplamını) %80’ini aşmamalıdır.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Ana Yararlanıcı ’ya, nihai ödeme Proje Uygulama Dönemi sonunda ve ilgili harcamalar kontrolörler tarafından doğrulandıktan sonra yapılır. Nihai ödeme talebi, LP tarafından FLC kontrolöründen alınan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nihai doğrulama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sertifikasının tarihinden sonraki 15 gün içinde, ancak projenin tamamlanmasından sonra en geç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110 gün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içinde sunulacaktır.</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Avans ödemesi, nihai ödeme talebinde bildirilen doğrulanmış harcamalardan düşülür. </a:t>
            </a:r>
          </a:p>
        </p:txBody>
      </p:sp>
    </p:spTree>
    <p:extLst>
      <p:ext uri="{BB962C8B-B14F-4D97-AF65-F5344CB8AC3E}">
        <p14:creationId xmlns:p14="http://schemas.microsoft.com/office/powerpoint/2010/main" val="23945448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483768" y="1184215"/>
            <a:ext cx="3528392" cy="307777"/>
          </a:xfrm>
          <a:prstGeom prst="rect">
            <a:avLst/>
          </a:prstGeom>
        </p:spPr>
        <p:txBody>
          <a:bodyPr wrap="square">
            <a:spAutoFit/>
          </a:bodyPr>
          <a:lstStyle/>
          <a:p>
            <a:r>
              <a:rPr lang="tr-TR" sz="1400" b="1" cap="all" dirty="0" smtClean="0">
                <a:solidFill>
                  <a:srgbClr val="003399"/>
                </a:solidFill>
                <a:latin typeface="Verdana" pitchFamily="34" charset="0"/>
                <a:ea typeface="+mj-ea"/>
                <a:cs typeface="+mj-cs"/>
              </a:rPr>
              <a:t>Muhasebeye ilişkin belgeler</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179514" y="1512730"/>
            <a:ext cx="8496943" cy="5042186"/>
          </a:xfrm>
          <a:prstGeom prst="rect">
            <a:avLst/>
          </a:prstGeom>
          <a:noFill/>
        </p:spPr>
        <p:txBody>
          <a:bodyPr wrap="square" rtlCol="0">
            <a:spAutoFit/>
          </a:bodyPr>
          <a:lstStyle/>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Harcamaların türüne bağlı olarak tüm harcamalar destekleyici belgelerle birlikte yedeklenmelidir.;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Tüm birincil muhasebe belgelerinin ulusal mevzuata göre düzenlenmiş olması gereklidir;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Projeye ilişkin tüm harcama ve destekleyici belgeler, kuruluşların diğer belgelerinden bağımsız olarak saklanmalıdır;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Tüm ortaklar, birincil muhasebe belgelerinde (özellikle faturalar), Harcamaların“ proje № ……/ proje kodu/veya proje adı /…… Interreg –IPA CBC Programme Bulgaria-Turkey” programı kapsamında yapıldığını belirtmelidir.;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Faturalar veya ek protokollerde mallar ve hizmetlere ilişkin ayrıntılı bilgi verilmelidir. Birim, miktar ve türlerine ilişkin.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Harcamaları birden fazla bütçe satırında talep etmek için tek bir fatura kullanılıyor ise fatura veya eklerini, bütçedeki kısım kadar bölmeniz gerekir. (Örneğin : Salon kirası, ekipman kirası , kahve molaları, vb.) </a:t>
            </a:r>
          </a:p>
        </p:txBody>
      </p:sp>
    </p:spTree>
    <p:extLst>
      <p:ext uri="{BB962C8B-B14F-4D97-AF65-F5344CB8AC3E}">
        <p14:creationId xmlns:p14="http://schemas.microsoft.com/office/powerpoint/2010/main" val="9106318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195736" y="1391875"/>
            <a:ext cx="4489640" cy="307777"/>
          </a:xfrm>
          <a:prstGeom prst="rect">
            <a:avLst/>
          </a:prstGeom>
        </p:spPr>
        <p:txBody>
          <a:bodyPr wrap="square">
            <a:spAutoFit/>
          </a:bodyPr>
          <a:lstStyle/>
          <a:p>
            <a:r>
              <a:rPr lang="tr-TR" sz="1400" b="1" cap="all" dirty="0" smtClean="0">
                <a:solidFill>
                  <a:srgbClr val="003399"/>
                </a:solidFill>
                <a:latin typeface="Verdana" pitchFamily="34" charset="0"/>
                <a:ea typeface="+mj-ea"/>
                <a:cs typeface="+mj-cs"/>
              </a:rPr>
              <a:t>          Uygulama tavsiyeleri</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179515" y="1918266"/>
            <a:ext cx="8496942" cy="4526945"/>
          </a:xfrm>
          <a:prstGeom prst="rect">
            <a:avLst/>
          </a:prstGeom>
          <a:noFill/>
        </p:spPr>
        <p:txBody>
          <a:bodyPr wrap="square" rtlCol="0">
            <a:spAutoFit/>
          </a:bodyPr>
          <a:lstStyle/>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Program kurallarına hakim olun ve son başvuru tarihlerini not edin;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OS uzmanlarına her türlü konuda danışın ve onların önerilerini dikkate alın;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Mali Raporlarınızı sunarken son tarihlere ve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ilgili akış şemalarına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dikkat edin;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Destekleyici belgeleriniz her zaman program otoriteleri tarafından denetime hazır olsun; </a:t>
            </a: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Göndereceğiz belgeler için resmi nitelikte üst yazı ekleyin; </a:t>
            </a:r>
          </a:p>
          <a:p>
            <a:pPr marL="285750" indent="-285750">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Fatura Raporu/Mali Rapor hazırlanırken, Ana Yararlanıcı ve proje ortakları ulusal para birimini, harcamaların yapıldığı (fatura tarihi) kuru dikkate alarak Avrupa Komisyonu’nun aşağıda verilen internet sitesindeki oranlara göre Avro ’ya çevirmesi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gerektiğini unutmayın;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hlinkClick r:id="rId6"/>
              </a:rPr>
              <a:t>http</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hlinkClick r:id="rId6"/>
              </a:rPr>
              <a:t>://ec.europa.eu/budget/contracts_grants/info_contracts/inforeuro/index_en.cfm</a:t>
            </a: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Uygulama Alanı Dışındaki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Harcamalar;-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proje faaliyetleri ile ilgili olmalıdır. </a:t>
            </a:r>
          </a:p>
        </p:txBody>
      </p:sp>
    </p:spTree>
    <p:extLst>
      <p:ext uri="{BB962C8B-B14F-4D97-AF65-F5344CB8AC3E}">
        <p14:creationId xmlns:p14="http://schemas.microsoft.com/office/powerpoint/2010/main" val="21412526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195736" y="1391875"/>
            <a:ext cx="4489640" cy="307777"/>
          </a:xfrm>
          <a:prstGeom prst="rect">
            <a:avLst/>
          </a:prstGeom>
        </p:spPr>
        <p:txBody>
          <a:bodyPr wrap="square">
            <a:spAutoFit/>
          </a:bodyPr>
          <a:lstStyle/>
          <a:p>
            <a:r>
              <a:rPr lang="tr-TR" sz="1400" b="1" cap="all" dirty="0" smtClean="0">
                <a:solidFill>
                  <a:srgbClr val="003399"/>
                </a:solidFill>
                <a:latin typeface="Verdana" pitchFamily="34" charset="0"/>
                <a:ea typeface="+mj-ea"/>
                <a:cs typeface="+mj-cs"/>
              </a:rPr>
              <a:t>          Uygulama tavsiyeleri</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323528" y="2053693"/>
            <a:ext cx="8136902" cy="4493538"/>
          </a:xfrm>
          <a:prstGeom prst="rect">
            <a:avLst/>
          </a:prstGeom>
          <a:noFill/>
        </p:spPr>
        <p:txBody>
          <a:bodyPr wrap="square" rtlCol="0">
            <a:spAutoFit/>
          </a:bodyPr>
          <a:lstStyle/>
          <a:p>
            <a:pPr marL="171450" indent="-1714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Sözleşmeler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iş kanununa uygun olarak düzenlenmeli ve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personelin, çalışma süresi, görevleri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ve iş tanımını içerecek şekilde hazırlanmalıdır</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p>
          <a:p>
            <a:pPr marL="285750" indent="-2857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Proje personeline verilecek ücretler Çalışanların bordrolarına dayanmalıdır.</a:t>
            </a:r>
            <a:endParaRPr lang="tr-TR" sz="1200" dirty="0"/>
          </a:p>
          <a:p>
            <a:pPr marL="285750" indent="-2857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Her personelin projede çalışmasından doğan vergi, sosyal güvenlik vb. konular kanunların gerektirdiği şekliyle uygulanmalıdır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v</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e brüt toplama dayanmalıdır.</a:t>
            </a:r>
          </a:p>
          <a:p>
            <a:pPr marL="285750" indent="-2857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Maaşlar kuruluşun maaş standartlarının üzerinde olmamalıdır.</a:t>
            </a:r>
          </a:p>
          <a:p>
            <a:pPr marL="285750" indent="-2857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Kısa dönemli çalışma sözleşmelerinde uzmanların aylık gün ve zaman çizelgesi doldurulmalıdır.</a:t>
            </a:r>
          </a:p>
          <a:p>
            <a:pPr marL="285750" indent="-2857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Net maaşlar hiçbir şekilde proje personeline elden ödenmemelidir. Banka aracılığıyla çalışanın kişisel hesabına gönderilmelidir.</a:t>
            </a:r>
            <a:endParaRPr lang="tr-TR" sz="1200" dirty="0"/>
          </a:p>
          <a:p>
            <a:pPr marL="285750" indent="-2857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Maaş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ödemesi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için TL ödeme yapılacak ise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aylık info € kur kullanılmalıdır</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tr-TR" sz="1200" dirty="0"/>
          </a:p>
          <a:p>
            <a:pPr marL="285750" indent="-285750">
              <a:lnSpc>
                <a:spcPct val="150000"/>
              </a:lnSpc>
              <a:spcAft>
                <a:spcPts val="1200"/>
              </a:spcAft>
              <a:buFont typeface="Wingdings" panose="05000000000000000000" pitchFamily="2" charset="2"/>
              <a:buChar char="q"/>
            </a:pP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Proje personelinin sadece proje merkezi dışında geçirdiği geceler için harcırah almaya hakkı vardır. Harcırah kapsamında yapılan ödemeler fatura vs. gibi belgelerle kanıtlanmalıdır</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4090006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180509" y="1225154"/>
            <a:ext cx="4489640" cy="307777"/>
          </a:xfrm>
          <a:prstGeom prst="rect">
            <a:avLst/>
          </a:prstGeom>
        </p:spPr>
        <p:txBody>
          <a:bodyPr wrap="square">
            <a:spAutoFit/>
          </a:bodyPr>
          <a:lstStyle/>
          <a:p>
            <a:r>
              <a:rPr lang="tr-TR" sz="1400" b="1" cap="all" dirty="0" smtClean="0">
                <a:solidFill>
                  <a:srgbClr val="003399"/>
                </a:solidFill>
                <a:latin typeface="Verdana" pitchFamily="34" charset="0"/>
                <a:ea typeface="+mj-ea"/>
                <a:cs typeface="+mj-cs"/>
              </a:rPr>
              <a:t>          Uygulama tavsiyeleri</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395536" y="1629781"/>
            <a:ext cx="8280920" cy="4909036"/>
          </a:xfrm>
          <a:prstGeom prst="rect">
            <a:avLst/>
          </a:prstGeom>
          <a:noFill/>
        </p:spPr>
        <p:txBody>
          <a:bodyPr wrap="square" rtlCol="0">
            <a:spAutoFit/>
          </a:bodyPr>
          <a:lstStyle/>
          <a:p>
            <a:pPr marL="171450" indent="-171450" algn="just">
              <a:lnSpc>
                <a:spcPct val="150000"/>
              </a:lnSpc>
              <a:spcAft>
                <a:spcPts val="1200"/>
              </a:spcAft>
              <a:buFont typeface="Wingdings" panose="05000000000000000000" pitchFamily="2" charset="2"/>
              <a:buChar char="q"/>
            </a:pP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Harcırah ödemelerinin de istisnalar dışında bankalar aracılığıyla yapılması gerekmektedir. Ödeme öncesinde,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Harcırah Bildirim Tablosu” nun hak sahibi tarafından doldurularak imzalanması, proje sorumlusu tarafından da onaylanması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gereklidir.</a:t>
            </a:r>
          </a:p>
          <a:p>
            <a:pPr marL="171450" indent="-171450">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Tüm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uçak biletleri ve biniş kartları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yararlanıcı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tarafından tutulmalıdır.</a:t>
            </a:r>
          </a:p>
          <a:p>
            <a:pPr marL="171450" indent="-171450"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Her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hangi bir biletin KDV’si uygun maliyet olarak kabul edilemez. Eğer bilet KDV içeriyorsa sadece KDV hariç kısmı uygun maliyet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olacaktır. Ekipman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ve malzeme alımları KDV, ÖTV ve gümrük vergilerinden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muaftır. Tüm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satın alımlar AK Satın Alma Kurallarına dahilinde olmalı (Hibe Sözleşmesi –Ek 4) ve Menşei kurallarına uygun olmalıdır.</a:t>
            </a:r>
          </a:p>
          <a:p>
            <a:pPr marL="171450" indent="-171450"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Uygun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gerekçelendirme ile en ucuz olanı raporlama süreci veya satın alma sürecinde almak üzere hareket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edilebilir. Tüm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alımlar pazar fiyatları ile paralellik göstermelidir.</a:t>
            </a:r>
          </a:p>
          <a:p>
            <a:pPr marL="171450" indent="-171450"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Bu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doğrultuda satın alınan mal proje uygulama süresi içinde alınmış olmalı önce veya sonra alınan malların ödemesi geçerli sayılmamaktadır</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Alınan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mallar sözleşme hazırlanmalı fatura karşılığında banka yoluyla ödemesi yapılmalıdır.</a:t>
            </a:r>
            <a:endPar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718267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483768" y="1110779"/>
            <a:ext cx="4824793" cy="307777"/>
          </a:xfrm>
          <a:prstGeom prst="rect">
            <a:avLst/>
          </a:prstGeom>
        </p:spPr>
        <p:txBody>
          <a:bodyPr wrap="square">
            <a:spAutoFit/>
          </a:bodyPr>
          <a:lstStyle/>
          <a:p>
            <a:r>
              <a:rPr lang="tr-TR" sz="1400" b="1" cap="all" dirty="0" smtClean="0">
                <a:solidFill>
                  <a:srgbClr val="003399"/>
                </a:solidFill>
                <a:latin typeface="Verdana" pitchFamily="34" charset="0"/>
                <a:ea typeface="+mj-ea"/>
                <a:cs typeface="+mj-cs"/>
              </a:rPr>
              <a:t>          Uygulama tavsiyeleri</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251520" y="1629781"/>
            <a:ext cx="8557584" cy="5016758"/>
          </a:xfrm>
          <a:prstGeom prst="rect">
            <a:avLst/>
          </a:prstGeom>
          <a:noFill/>
        </p:spPr>
        <p:txBody>
          <a:bodyPr wrap="square" rtlCol="0">
            <a:spAutoFit/>
          </a:bodyPr>
          <a:lstStyle/>
          <a:p>
            <a:pPr marL="171450" indent="-171450">
              <a:lnSpc>
                <a:spcPct val="150000"/>
              </a:lnSpc>
              <a:spcAft>
                <a:spcPts val="1200"/>
              </a:spcAft>
              <a:buFont typeface="Wingdings" panose="05000000000000000000" pitchFamily="2" charset="2"/>
              <a:buChar char="q"/>
            </a:pP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Yapılan her harcama uygun muhasebe sitemine göre kayıt altına alınmalıdır.</a:t>
            </a:r>
          </a:p>
          <a:p>
            <a:pPr marL="171450" indent="-1714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Kurumun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bağlı bulunduğu mali yönetim çerçevesinde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her türlü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kanuni yükümlülüğe bağlı kalarak harcamalar yapılmalıdır</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 Kurumlarla yapılan tüm resmi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yazışmalar saklanmalıdır.</a:t>
            </a: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171450" indent="-1714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Hibe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alan kurum, kurum dışından gelen bu kaynağı bağlı bulunduğu ve yükümlü olduğu üst kurumlara bildirerek gereklilikleri yerine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getirmelidir( örn: dernekler).-Bu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doğrultuda Hibe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Yararlanıcısı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uyguladığı her adımdan kendisi sorumlu olacaktır</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p>
          <a:p>
            <a:pPr marL="171450" indent="-171450">
              <a:lnSpc>
                <a:spcPct val="150000"/>
              </a:lnSpc>
              <a:spcAft>
                <a:spcPts val="1200"/>
              </a:spcAft>
              <a:buFont typeface="Wingdings" panose="05000000000000000000" pitchFamily="2" charset="2"/>
              <a:buChar char="q"/>
            </a:pP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TL bazında yapılan tüm ödemeler raporlama sırasında AYLIK Avro bazında beyan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edilmelidir. Bunun için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Euro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Info kuru</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 kullanılır. Proje sözleşmesinin imzalanmasını takiben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Hibe Yararlanıcısı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kurum ve görevlendirdiği yetkili, proje uygulama süresi boyunca;</a:t>
            </a:r>
          </a:p>
          <a:p>
            <a:pPr marL="171450" indent="-171450" algn="just">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Projede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oluşturulan raporlar, çalışmalar, belgeler,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materyaller; toplantı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tutanakları, eğitim, konferans, seminer katılımcı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listeleri, basılı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materyaller, görünürlük malzemeleri , video kayıtları, fotoğraflar vb</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Proje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kapsamında proje bütçesinden yapılmış bütün harcamalara ait dokümanları (fatura, sözleşme, bordro, makbuz, bilet, biniş kartı, dekont, hesap dökümleri, ödeme belgeleri vb.) kayıt altına almalı ve bu evrakların orijinal nüshalarını düzenli, kolay ulaşılabilir, incelenebilir şekilde muhafaza etmelidir.</a:t>
            </a:r>
          </a:p>
          <a:p>
            <a:pPr>
              <a:lnSpc>
                <a:spcPct val="150000"/>
              </a:lnSpc>
              <a:spcAft>
                <a:spcPts val="1200"/>
              </a:spcAft>
            </a:pPr>
            <a:r>
              <a:rPr lang="tr-TR" sz="12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Bu </a:t>
            </a:r>
            <a:r>
              <a:rPr lang="tr-TR" sz="1200" b="1" dirty="0">
                <a:solidFill>
                  <a:srgbClr val="003296"/>
                </a:solidFill>
                <a:latin typeface="Verdana" panose="020B0604030504040204" pitchFamily="34" charset="0"/>
                <a:ea typeface="Verdana" panose="020B0604030504040204" pitchFamily="34" charset="0"/>
                <a:cs typeface="Verdana" panose="020B0604030504040204" pitchFamily="34" charset="0"/>
              </a:rPr>
              <a:t>belgeleri daha sonra incelenmek üzere sözleşme gereği 7 yıl boyunca saklamalıdır.!!!!!!!</a:t>
            </a:r>
            <a:endParaRPr lang="tr-TR" sz="1200" b="1"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47588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2650883"/>
            <a:ext cx="7848872" cy="250630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ikdörtgen 1"/>
          <p:cNvSpPr/>
          <p:nvPr/>
        </p:nvSpPr>
        <p:spPr>
          <a:xfrm>
            <a:off x="2195736" y="1391875"/>
            <a:ext cx="4489640" cy="307777"/>
          </a:xfrm>
          <a:prstGeom prst="rect">
            <a:avLst/>
          </a:prstGeom>
        </p:spPr>
        <p:txBody>
          <a:bodyPr wrap="square">
            <a:spAutoFit/>
          </a:bodyPr>
          <a:lstStyle/>
          <a:p>
            <a:r>
              <a:rPr lang="tr-TR" sz="1400" b="1" cap="all" dirty="0" smtClean="0">
                <a:solidFill>
                  <a:srgbClr val="003399"/>
                </a:solidFill>
                <a:latin typeface="Verdana" pitchFamily="34" charset="0"/>
                <a:ea typeface="+mj-ea"/>
                <a:cs typeface="+mj-cs"/>
              </a:rPr>
              <a:t>          Uygun olmayan harcamalar</a:t>
            </a:r>
            <a:endParaRPr lang="bg-BG" sz="1400" b="1" cap="all" dirty="0">
              <a:solidFill>
                <a:srgbClr val="003399"/>
              </a:solidFill>
              <a:latin typeface="Verdana" pitchFamily="34" charset="0"/>
              <a:ea typeface="+mj-ea"/>
              <a:cs typeface="+mj-cs"/>
            </a:endParaRPr>
          </a:p>
        </p:txBody>
      </p:sp>
      <p:sp>
        <p:nvSpPr>
          <p:cNvPr id="9" name="TextBox 2"/>
          <p:cNvSpPr txBox="1"/>
          <p:nvPr/>
        </p:nvSpPr>
        <p:spPr>
          <a:xfrm>
            <a:off x="467544" y="1736787"/>
            <a:ext cx="8172906" cy="4370427"/>
          </a:xfrm>
          <a:prstGeom prst="rect">
            <a:avLst/>
          </a:prstGeom>
          <a:noFill/>
        </p:spPr>
        <p:txBody>
          <a:bodyPr wrap="square" rtlCol="0">
            <a:spAutoFit/>
          </a:bodyPr>
          <a:lstStyle/>
          <a:p>
            <a:pPr marL="171450" indent="-171450">
              <a:lnSpc>
                <a:spcPct val="150000"/>
              </a:lnSpc>
              <a:spcAft>
                <a:spcPts val="1200"/>
              </a:spcAft>
              <a:buFont typeface="Wingdings" panose="05000000000000000000" pitchFamily="2" charset="2"/>
              <a:buChar char="q"/>
            </a:pP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Proje ile ilişkilendirilmemiş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maliyetler;</a:t>
            </a:r>
          </a:p>
          <a:p>
            <a:pPr marL="171450" indent="-1714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Her türlü KDV’ler</a:t>
            </a: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171450" indent="-1714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Arazi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yada mevcut binaların satın alınması,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kiralanması;</a:t>
            </a: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171450" indent="-1714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Para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cezaları ve mahkeme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masrafları;</a:t>
            </a: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171450" indent="-1714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İşletim masrafları;</a:t>
            </a: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171450" indent="-1714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İkinci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el ekipman satın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alımı;</a:t>
            </a: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171450" indent="-1714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Teminat masrafları;</a:t>
            </a: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171450" indent="-171450">
              <a:lnSpc>
                <a:spcPct val="150000"/>
              </a:lnSpc>
              <a:spcAft>
                <a:spcPts val="1200"/>
              </a:spcAft>
              <a:buFont typeface="Wingdings" panose="05000000000000000000" pitchFamily="2" charset="2"/>
              <a:buChar char="q"/>
            </a:pP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Döviz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kuru dönüşüm masrafları ve maliyetleri ile bileşene özel Avro hesabına ilişkin döviz kuru zararları, ayrıca tamamen finansal nitelikteki diğer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giderler.</a:t>
            </a:r>
          </a:p>
          <a:p>
            <a:pPr marL="171450" indent="-171450">
              <a:lnSpc>
                <a:spcPct val="150000"/>
              </a:lnSpc>
              <a:spcAft>
                <a:spcPts val="1200"/>
              </a:spcAft>
              <a:buFont typeface="Wingdings" panose="05000000000000000000" pitchFamily="2" charset="2"/>
              <a:buChar char="q"/>
            </a:pP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Tüm faturalar proje süresi içinde alınmalı ve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raporların </a:t>
            </a:r>
            <a:r>
              <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rPr>
              <a:t>gönderimi öncesinde tüm ödemeler yapılmış </a:t>
            </a:r>
            <a:r>
              <a:rPr lang="tr-TR" sz="12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olmalıdır. Aksi takdirde uygun harcama kabul edilmez.</a:t>
            </a:r>
            <a:endParaRPr lang="tr-TR" sz="12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064189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35495" y="6381329"/>
            <a:ext cx="9120423" cy="474491"/>
          </a:xfrm>
          <a:prstGeom prst="rect">
            <a:avLst/>
          </a:prstGeom>
          <a:noFill/>
          <a:extLst>
            <a:ext uri="{909E8E84-426E-40DD-AFC4-6F175D3DCCD1}">
              <a14:hiddenFill xmlns:a14="http://schemas.microsoft.com/office/drawing/2010/main">
                <a:solidFill>
                  <a:srgbClr val="FFFFFF"/>
                </a:solidFill>
              </a14:hiddenFill>
            </a:ext>
          </a:extLst>
        </p:spPr>
      </p:pic>
      <p:sp>
        <p:nvSpPr>
          <p:cNvPr id="15" name="Заглавие 1"/>
          <p:cNvSpPr txBox="1">
            <a:spLocks/>
          </p:cNvSpPr>
          <p:nvPr/>
        </p:nvSpPr>
        <p:spPr>
          <a:xfrm>
            <a:off x="827584" y="1844824"/>
            <a:ext cx="7848872" cy="441945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bg-BG" sz="1400" b="1" dirty="0">
              <a:solidFill>
                <a:srgbClr val="003296"/>
              </a:solidFill>
              <a:latin typeface="Verdana" panose="020B0604030504040204" pitchFamily="34" charset="0"/>
              <a:ea typeface="Verdana" panose="020B0604030504040204" pitchFamily="34" charset="0"/>
              <a:cs typeface="Arial" panose="020B0604020202020204" pitchFamily="34" charset="0"/>
            </a:endParaRPr>
          </a:p>
        </p:txBody>
      </p:sp>
      <p:pic>
        <p:nvPicPr>
          <p:cNvPr id="14"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62068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4.jpeg"/>
          <p:cNvPicPr/>
          <p:nvPr/>
        </p:nvPicPr>
        <p:blipFill>
          <a:blip r:embed="rId4" cstate="print"/>
          <a:stretch>
            <a:fillRect/>
          </a:stretch>
        </p:blipFill>
        <p:spPr>
          <a:xfrm>
            <a:off x="7020272" y="157988"/>
            <a:ext cx="1788832" cy="1313806"/>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Resim 9"/>
          <p:cNvPicPr>
            <a:picLocks noChangeAspect="1"/>
          </p:cNvPicPr>
          <p:nvPr/>
        </p:nvPicPr>
        <p:blipFill>
          <a:blip r:embed="rId6"/>
          <a:stretch>
            <a:fillRect/>
          </a:stretch>
        </p:blipFill>
        <p:spPr>
          <a:xfrm>
            <a:off x="1115616" y="2125926"/>
            <a:ext cx="6552727" cy="3436787"/>
          </a:xfrm>
          <a:prstGeom prst="rect">
            <a:avLst/>
          </a:prstGeom>
        </p:spPr>
      </p:pic>
    </p:spTree>
    <p:extLst>
      <p:ext uri="{BB962C8B-B14F-4D97-AF65-F5344CB8AC3E}">
        <p14:creationId xmlns:p14="http://schemas.microsoft.com/office/powerpoint/2010/main" val="27775563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491916"/>
            <a:ext cx="9152554" cy="3943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53997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1521" y="1437498"/>
            <a:ext cx="8553346" cy="5159854"/>
          </a:xfrm>
          <a:prstGeom prst="rect">
            <a:avLst/>
          </a:prstGeom>
        </p:spPr>
        <p:txBody>
          <a:bodyPr wrap="square">
            <a:noAutofit/>
          </a:bodyPr>
          <a:lstStyle/>
          <a:p>
            <a:pPr algn="just">
              <a:lnSpc>
                <a:spcPct val="150000"/>
              </a:lnSpc>
              <a:spcAft>
                <a:spcPts val="600"/>
              </a:spcAft>
            </a:pPr>
            <a:endParaRPr lang="bg-BG" sz="2000" dirty="0">
              <a:solidFill>
                <a:srgbClr val="003296"/>
              </a:solidFill>
              <a:cs typeface="Arial" panose="020B0604020202020204" pitchFamily="34" charset="0"/>
            </a:endParaRPr>
          </a:p>
        </p:txBody>
      </p:sp>
      <p:sp>
        <p:nvSpPr>
          <p:cNvPr id="8" name="Rectangle 7"/>
          <p:cNvSpPr/>
          <p:nvPr/>
        </p:nvSpPr>
        <p:spPr>
          <a:xfrm>
            <a:off x="251521" y="1412777"/>
            <a:ext cx="8553346" cy="5184577"/>
          </a:xfrm>
          <a:prstGeom prst="rect">
            <a:avLst/>
          </a:prstGeom>
        </p:spPr>
        <p:txBody>
          <a:bodyPr>
            <a:normAutofit/>
          </a:bodyPr>
          <a:lstStyle/>
          <a:p>
            <a:endParaRPr lang="bg-BG" dirty="0"/>
          </a:p>
        </p:txBody>
      </p:sp>
      <p:sp>
        <p:nvSpPr>
          <p:cNvPr id="3" name="Rectangle 2"/>
          <p:cNvSpPr/>
          <p:nvPr/>
        </p:nvSpPr>
        <p:spPr>
          <a:xfrm>
            <a:off x="251521" y="1124746"/>
            <a:ext cx="8553346" cy="5472607"/>
          </a:xfrm>
          <a:prstGeom prst="rect">
            <a:avLst/>
          </a:prstGeom>
        </p:spPr>
        <p:txBody>
          <a:bodyPr>
            <a:normAutofit/>
          </a:bodyPr>
          <a:lstStyle/>
          <a:p>
            <a:endParaRPr lang="ru-RU" dirty="0"/>
          </a:p>
        </p:txBody>
      </p:sp>
      <p:sp>
        <p:nvSpPr>
          <p:cNvPr id="11" name="Rectangle 10"/>
          <p:cNvSpPr/>
          <p:nvPr/>
        </p:nvSpPr>
        <p:spPr>
          <a:xfrm>
            <a:off x="827584" y="2509323"/>
            <a:ext cx="7632847" cy="1384995"/>
          </a:xfrm>
          <a:prstGeom prst="rect">
            <a:avLst/>
          </a:prstGeom>
        </p:spPr>
        <p:txBody>
          <a:bodyPr wrap="square">
            <a:spAutoFit/>
          </a:bodyPr>
          <a:lstStyle/>
          <a:p>
            <a:r>
              <a:rPr lang="tr-TR" sz="4000" b="1" dirty="0" smtClean="0">
                <a:solidFill>
                  <a:srgbClr val="003296"/>
                </a:solidFill>
                <a:latin typeface="Verdana" panose="020B0604030504040204" pitchFamily="34" charset="0"/>
                <a:ea typeface="Verdana" panose="020B0604030504040204" pitchFamily="34" charset="0"/>
                <a:cs typeface="Arial" panose="020B0604020202020204" pitchFamily="34" charset="0"/>
                <a:sym typeface="Arial" charset="0"/>
              </a:rPr>
              <a:t>Teşekkürler ve Başarılar</a:t>
            </a:r>
            <a:r>
              <a:rPr lang="en-GB" sz="4000" b="1" dirty="0" smtClean="0">
                <a:solidFill>
                  <a:srgbClr val="003296"/>
                </a:solidFill>
                <a:latin typeface="Verdana" panose="020B0604030504040204" pitchFamily="34" charset="0"/>
                <a:ea typeface="Verdana" panose="020B0604030504040204" pitchFamily="34" charset="0"/>
                <a:cs typeface="Arial" panose="020B0604020202020204" pitchFamily="34" charset="0"/>
                <a:sym typeface="Arial" charset="0"/>
              </a:rPr>
              <a:t>!</a:t>
            </a:r>
            <a:endParaRPr lang="tr-TR" sz="4000" b="1" dirty="0">
              <a:solidFill>
                <a:srgbClr val="003296"/>
              </a:solidFill>
              <a:latin typeface="Verdana" panose="020B0604030504040204" pitchFamily="34" charset="0"/>
              <a:ea typeface="Verdana" panose="020B0604030504040204" pitchFamily="34" charset="0"/>
              <a:cs typeface="Arial" panose="020B0604020202020204" pitchFamily="34" charset="0"/>
              <a:sym typeface="Arial" charset="0"/>
            </a:endParaRPr>
          </a:p>
          <a:p>
            <a:pPr algn="ctr"/>
            <a:endParaRPr lang="tr-TR" sz="4400" b="1" dirty="0">
              <a:solidFill>
                <a:srgbClr val="003296"/>
              </a:solidFill>
              <a:latin typeface="Trebuchet MS" panose="020B0603020202020204" pitchFamily="34" charset="0"/>
              <a:ea typeface="+mj-ea"/>
              <a:cs typeface="Arial" panose="020B0604020202020204" pitchFamily="34" charset="0"/>
              <a:sym typeface="Arial" charset="0"/>
            </a:endParaRPr>
          </a:p>
        </p:txBody>
      </p:sp>
      <p:pic>
        <p:nvPicPr>
          <p:cNvPr id="1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30" y="6365149"/>
            <a:ext cx="9139344" cy="512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ikdörtgen 5">
            <a:extLst>
              <a:ext uri="{FF2B5EF4-FFF2-40B4-BE49-F238E27FC236}">
                <a16:creationId xmlns="" xmlns:a16="http://schemas.microsoft.com/office/drawing/2014/main" id="{2FE3D6CA-813A-914B-9C4F-F4591147E1EF}"/>
              </a:ext>
            </a:extLst>
          </p:cNvPr>
          <p:cNvSpPr/>
          <p:nvPr/>
        </p:nvSpPr>
        <p:spPr>
          <a:xfrm>
            <a:off x="2242194" y="3679031"/>
            <a:ext cx="4572000" cy="1200329"/>
          </a:xfrm>
          <a:prstGeom prst="rect">
            <a:avLst/>
          </a:prstGeom>
        </p:spPr>
        <p:txBody>
          <a:bodyPr>
            <a:spAutoFit/>
          </a:bodyPr>
          <a:lstStyle/>
          <a:p>
            <a:pPr algn="ctr"/>
            <a:r>
              <a:rPr lang="tr-TR" b="1" dirty="0">
                <a:solidFill>
                  <a:srgbClr val="003296"/>
                </a:solidFill>
                <a:latin typeface="Trebuchet MS" panose="020B0603020202020204" pitchFamily="34" charset="0"/>
                <a:cs typeface="Arial" panose="020B0604020202020204" pitchFamily="34" charset="0"/>
                <a:sym typeface="Arial" charset="0"/>
              </a:rPr>
              <a:t>OS Destek Ofisi Edirne</a:t>
            </a:r>
          </a:p>
          <a:p>
            <a:pPr algn="ctr"/>
            <a:r>
              <a:rPr lang="tr-TR" b="1" dirty="0">
                <a:solidFill>
                  <a:srgbClr val="003296"/>
                </a:solidFill>
                <a:latin typeface="Trebuchet MS" panose="020B0603020202020204" pitchFamily="34" charset="0"/>
                <a:cs typeface="Arial" panose="020B0604020202020204" pitchFamily="34" charset="0"/>
                <a:sym typeface="Arial" charset="0"/>
              </a:rPr>
              <a:t>Adres: </a:t>
            </a:r>
            <a:r>
              <a:rPr lang="tr-TR" dirty="0">
                <a:solidFill>
                  <a:srgbClr val="003296"/>
                </a:solidFill>
                <a:latin typeface="Trebuchet MS" panose="020B0603020202020204" pitchFamily="34" charset="0"/>
                <a:cs typeface="Arial" panose="020B0604020202020204" pitchFamily="34" charset="0"/>
                <a:sym typeface="Arial" charset="0"/>
              </a:rPr>
              <a:t>Saraçlar Cad. Eser Yavaş İş Merkezi Kat:3 No:3-4 Edirne</a:t>
            </a:r>
          </a:p>
          <a:p>
            <a:pPr algn="ctr"/>
            <a:r>
              <a:rPr lang="tr-TR" b="1" dirty="0">
                <a:solidFill>
                  <a:srgbClr val="003296"/>
                </a:solidFill>
                <a:latin typeface="Trebuchet MS" panose="020B0603020202020204" pitchFamily="34" charset="0"/>
                <a:cs typeface="Arial" panose="020B0604020202020204" pitchFamily="34" charset="0"/>
                <a:sym typeface="Arial" charset="0"/>
              </a:rPr>
              <a:t>E-posta: </a:t>
            </a:r>
            <a:r>
              <a:rPr lang="tr-TR" dirty="0">
                <a:solidFill>
                  <a:srgbClr val="003296"/>
                </a:solidFill>
                <a:latin typeface="Trebuchet MS" panose="020B0603020202020204" pitchFamily="34" charset="0"/>
                <a:cs typeface="Arial" panose="020B0604020202020204" pitchFamily="34" charset="0"/>
                <a:sym typeface="Arial" charset="0"/>
              </a:rPr>
              <a:t>jtsedirne@ab.gov.tr</a:t>
            </a:r>
            <a:endParaRPr lang="en-GB" dirty="0">
              <a:solidFill>
                <a:srgbClr val="003296"/>
              </a:solidFill>
              <a:latin typeface="Trebuchet MS" panose="020B0603020202020204" pitchFamily="34" charset="0"/>
              <a:cs typeface="Arial" panose="020B0604020202020204" pitchFamily="34" charset="0"/>
              <a:sym typeface="Arial" charset="0"/>
            </a:endParaRPr>
          </a:p>
        </p:txBody>
      </p:sp>
      <p:pic>
        <p:nvPicPr>
          <p:cNvPr id="15" name="image4.jpeg"/>
          <p:cNvPicPr/>
          <p:nvPr/>
        </p:nvPicPr>
        <p:blipFill>
          <a:blip r:embed="rId5"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Resim 6"/>
          <p:cNvPicPr>
            <a:picLocks noChangeAspect="1"/>
          </p:cNvPicPr>
          <p:nvPr/>
        </p:nvPicPr>
        <p:blipFill>
          <a:blip r:embed="rId7"/>
          <a:stretch>
            <a:fillRect/>
          </a:stretch>
        </p:blipFill>
        <p:spPr>
          <a:xfrm>
            <a:off x="6307801" y="4642663"/>
            <a:ext cx="2483768" cy="1396438"/>
          </a:xfrm>
          <a:prstGeom prst="rect">
            <a:avLst/>
          </a:prstGeom>
        </p:spPr>
      </p:pic>
    </p:spTree>
    <p:extLst>
      <p:ext uri="{BB962C8B-B14F-4D97-AF65-F5344CB8AC3E}">
        <p14:creationId xmlns:p14="http://schemas.microsoft.com/office/powerpoint/2010/main" val="4188231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507220"/>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4.jpeg"/>
          <p:cNvPicPr/>
          <p:nvPr/>
        </p:nvPicPr>
        <p:blipFill>
          <a:blip r:embed="rId4" cstate="print"/>
          <a:stretch>
            <a:fillRect/>
          </a:stretch>
        </p:blipFill>
        <p:spPr>
          <a:xfrm>
            <a:off x="7020272" y="157988"/>
            <a:ext cx="1788832" cy="1313806"/>
          </a:xfrm>
          <a:prstGeom prst="rect">
            <a:avLst/>
          </a:prstGeom>
        </p:spPr>
      </p:pic>
      <p:pic>
        <p:nvPicPr>
          <p:cNvPr id="1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Sağ Ok 20"/>
          <p:cNvSpPr/>
          <p:nvPr/>
        </p:nvSpPr>
        <p:spPr>
          <a:xfrm>
            <a:off x="4644008" y="2708920"/>
            <a:ext cx="978408" cy="11327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p>
        </p:txBody>
      </p:sp>
      <p:sp>
        <p:nvSpPr>
          <p:cNvPr id="22" name="Yuvarlatılmış Dikdörtgen 21"/>
          <p:cNvSpPr/>
          <p:nvPr/>
        </p:nvSpPr>
        <p:spPr>
          <a:xfrm>
            <a:off x="6084168" y="2204864"/>
            <a:ext cx="2448272"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tr-TR" dirty="0">
                <a:solidFill>
                  <a:schemeClr val="bg1"/>
                </a:solidFill>
              </a:rPr>
              <a:t>•Güvenilir kayıtların tutulduğu,</a:t>
            </a:r>
          </a:p>
          <a:p>
            <a:endParaRPr lang="tr-TR" dirty="0">
              <a:solidFill>
                <a:schemeClr val="bg1"/>
              </a:solidFill>
            </a:endParaRPr>
          </a:p>
          <a:p>
            <a:r>
              <a:rPr lang="tr-TR" dirty="0">
                <a:solidFill>
                  <a:schemeClr val="bg1"/>
                </a:solidFill>
              </a:rPr>
              <a:t>•İncelemeye açık,</a:t>
            </a:r>
          </a:p>
          <a:p>
            <a:endParaRPr lang="tr-TR" dirty="0">
              <a:solidFill>
                <a:schemeClr val="bg1"/>
              </a:solidFill>
            </a:endParaRPr>
          </a:p>
          <a:p>
            <a:r>
              <a:rPr lang="tr-TR" dirty="0">
                <a:solidFill>
                  <a:schemeClr val="bg1"/>
                </a:solidFill>
              </a:rPr>
              <a:t>•Şeffaf,</a:t>
            </a:r>
          </a:p>
          <a:p>
            <a:endParaRPr lang="tr-TR" dirty="0">
              <a:solidFill>
                <a:schemeClr val="bg1"/>
              </a:solidFill>
            </a:endParaRPr>
          </a:p>
          <a:p>
            <a:r>
              <a:rPr lang="tr-TR" dirty="0">
                <a:solidFill>
                  <a:schemeClr val="bg1"/>
                </a:solidFill>
              </a:rPr>
              <a:t>•Tarafsız.</a:t>
            </a:r>
          </a:p>
        </p:txBody>
      </p:sp>
      <p:sp>
        <p:nvSpPr>
          <p:cNvPr id="24" name="Dikdörtgen 23"/>
          <p:cNvSpPr/>
          <p:nvPr/>
        </p:nvSpPr>
        <p:spPr>
          <a:xfrm>
            <a:off x="539552" y="2204864"/>
            <a:ext cx="367240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tr-TR" dirty="0"/>
              <a:t>Satın almanın </a:t>
            </a:r>
            <a:r>
              <a:rPr lang="tr-TR" dirty="0" smtClean="0"/>
              <a:t>tanımlanması(ne ,nasıl</a:t>
            </a:r>
            <a:r>
              <a:rPr lang="tr-TR" dirty="0"/>
              <a:t>) </a:t>
            </a:r>
          </a:p>
        </p:txBody>
      </p:sp>
      <p:sp>
        <p:nvSpPr>
          <p:cNvPr id="26" name="Dikdörtgen 25"/>
          <p:cNvSpPr/>
          <p:nvPr/>
        </p:nvSpPr>
        <p:spPr>
          <a:xfrm>
            <a:off x="539552" y="2674611"/>
            <a:ext cx="367240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tr-TR" dirty="0"/>
              <a:t>Teknik şartnamenin hazırlanması</a:t>
            </a:r>
          </a:p>
        </p:txBody>
      </p:sp>
      <p:sp>
        <p:nvSpPr>
          <p:cNvPr id="27" name="Dikdörtgen 26"/>
          <p:cNvSpPr/>
          <p:nvPr/>
        </p:nvSpPr>
        <p:spPr>
          <a:xfrm>
            <a:off x="539552" y="3144358"/>
            <a:ext cx="367240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tr-TR"/>
              <a:t>Tedarikçilerle irtibat</a:t>
            </a:r>
          </a:p>
        </p:txBody>
      </p:sp>
      <p:sp>
        <p:nvSpPr>
          <p:cNvPr id="28" name="Dikdörtgen 27"/>
          <p:cNvSpPr/>
          <p:nvPr/>
        </p:nvSpPr>
        <p:spPr>
          <a:xfrm>
            <a:off x="523789" y="3553592"/>
            <a:ext cx="367240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tr-TR"/>
              <a:t>Tekliflerin alınması </a:t>
            </a:r>
          </a:p>
        </p:txBody>
      </p:sp>
      <p:sp>
        <p:nvSpPr>
          <p:cNvPr id="29" name="Dikdörtgen 28"/>
          <p:cNvSpPr/>
          <p:nvPr/>
        </p:nvSpPr>
        <p:spPr>
          <a:xfrm>
            <a:off x="539552" y="4091207"/>
            <a:ext cx="367240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tr-TR"/>
              <a:t>Tekliflerin değerlendirilmesi</a:t>
            </a:r>
          </a:p>
        </p:txBody>
      </p:sp>
      <p:sp>
        <p:nvSpPr>
          <p:cNvPr id="30" name="Dikdörtgen 29"/>
          <p:cNvSpPr/>
          <p:nvPr/>
        </p:nvSpPr>
        <p:spPr>
          <a:xfrm>
            <a:off x="539552" y="4691336"/>
            <a:ext cx="367240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tr-TR"/>
              <a:t>Sözleşme yapılması</a:t>
            </a:r>
          </a:p>
        </p:txBody>
      </p:sp>
      <p:sp>
        <p:nvSpPr>
          <p:cNvPr id="31" name="Dikdörtgen 30"/>
          <p:cNvSpPr/>
          <p:nvPr/>
        </p:nvSpPr>
        <p:spPr>
          <a:xfrm>
            <a:off x="539552" y="5207332"/>
            <a:ext cx="367240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tr-TR"/>
              <a:t>Satın almanın tamamlanması</a:t>
            </a:r>
          </a:p>
        </p:txBody>
      </p:sp>
      <p:sp>
        <p:nvSpPr>
          <p:cNvPr id="34" name="Dikdörtgen 33"/>
          <p:cNvSpPr/>
          <p:nvPr/>
        </p:nvSpPr>
        <p:spPr>
          <a:xfrm>
            <a:off x="2915816" y="1178997"/>
            <a:ext cx="2952328" cy="369332"/>
          </a:xfrm>
          <a:prstGeom prst="rect">
            <a:avLst/>
          </a:prstGeom>
        </p:spPr>
        <p:txBody>
          <a:bodyPr wrap="square">
            <a:spAutoFit/>
          </a:bodyPr>
          <a:lstStyle/>
          <a:p>
            <a:r>
              <a:rPr lang="tr-TR" b="1" dirty="0">
                <a:solidFill>
                  <a:srgbClr val="000000"/>
                </a:solidFill>
                <a:latin typeface="Calibri" panose="020F0502020204030204" pitchFamily="34" charset="0"/>
              </a:rPr>
              <a:t>           </a:t>
            </a:r>
            <a:endParaRPr lang="tr-TR" dirty="0"/>
          </a:p>
        </p:txBody>
      </p:sp>
      <p:sp>
        <p:nvSpPr>
          <p:cNvPr id="35" name="Cím 11"/>
          <p:cNvSpPr>
            <a:spLocks noGrp="1"/>
          </p:cNvSpPr>
          <p:nvPr>
            <p:ph type="title"/>
          </p:nvPr>
        </p:nvSpPr>
        <p:spPr>
          <a:xfrm>
            <a:off x="2411760" y="908720"/>
            <a:ext cx="4464496" cy="758118"/>
          </a:xfrm>
        </p:spPr>
        <p:txBody>
          <a:bodyPr rtlCol="0">
            <a:normAutofit fontScale="90000"/>
          </a:bodyPr>
          <a:lstStyle/>
          <a:p>
            <a:r>
              <a:rPr lang="tr-TR" altLang="bg-BG" sz="1600" b="1" cap="all" dirty="0" smtClean="0">
                <a:solidFill>
                  <a:srgbClr val="003399"/>
                </a:solidFill>
                <a:latin typeface="Verdana" pitchFamily="34" charset="0"/>
              </a:rPr>
              <a:t>                   </a:t>
            </a:r>
            <a:br>
              <a:rPr lang="tr-TR" altLang="bg-BG" sz="1600" b="1" cap="all" dirty="0" smtClean="0">
                <a:solidFill>
                  <a:srgbClr val="003399"/>
                </a:solidFill>
                <a:latin typeface="Verdana" pitchFamily="34" charset="0"/>
              </a:rPr>
            </a:br>
            <a:r>
              <a:rPr lang="tr-TR" altLang="bg-BG" sz="1600" b="1" cap="all" dirty="0">
                <a:solidFill>
                  <a:srgbClr val="003399"/>
                </a:solidFill>
                <a:latin typeface="Verdana" pitchFamily="34" charset="0"/>
              </a:rPr>
              <a:t/>
            </a:r>
            <a:br>
              <a:rPr lang="tr-TR" altLang="bg-BG" sz="1600" b="1" cap="all" dirty="0">
                <a:solidFill>
                  <a:srgbClr val="003399"/>
                </a:solidFill>
                <a:latin typeface="Verdana" pitchFamily="34" charset="0"/>
              </a:rPr>
            </a:br>
            <a:r>
              <a:rPr lang="tr-TR" altLang="bg-BG" sz="1600" b="1" cap="all" dirty="0" smtClean="0">
                <a:solidFill>
                  <a:srgbClr val="003399"/>
                </a:solidFill>
                <a:latin typeface="Verdana" pitchFamily="34" charset="0"/>
              </a:rPr>
              <a:t>            </a:t>
            </a:r>
            <a:r>
              <a:rPr lang="tr-TR" altLang="bg-BG" sz="1800" b="1" cap="all" dirty="0" smtClean="0">
                <a:solidFill>
                  <a:srgbClr val="003399"/>
                </a:solidFill>
                <a:latin typeface="Verdana" pitchFamily="34" charset="0"/>
              </a:rPr>
              <a:t>Satın alma süreci</a:t>
            </a:r>
            <a:r>
              <a:rPr lang="tr-TR" sz="1600" dirty="0" smtClean="0"/>
              <a:t/>
            </a:r>
            <a:br>
              <a:rPr lang="tr-TR" sz="1600" dirty="0" smtClean="0"/>
            </a:br>
            <a:r>
              <a:rPr lang="en-US" altLang="bg-BG" sz="1600" b="1" cap="all" dirty="0" smtClean="0">
                <a:solidFill>
                  <a:srgbClr val="003399"/>
                </a:solidFill>
                <a:latin typeface="Verdana" pitchFamily="34" charset="0"/>
              </a:rPr>
              <a:t>  </a:t>
            </a:r>
            <a:endParaRPr lang="en-US" altLang="bg-BG" sz="1600" b="1" cap="all" dirty="0">
              <a:solidFill>
                <a:srgbClr val="003399"/>
              </a:solidFill>
              <a:latin typeface="Verdana" pitchFamily="34" charset="0"/>
            </a:endParaRPr>
          </a:p>
        </p:txBody>
      </p:sp>
    </p:spTree>
    <p:extLst>
      <p:ext uri="{BB962C8B-B14F-4D97-AF65-F5344CB8AC3E}">
        <p14:creationId xmlns:p14="http://schemas.microsoft.com/office/powerpoint/2010/main" val="299003015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507220"/>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4.jpeg"/>
          <p:cNvPicPr/>
          <p:nvPr/>
        </p:nvPicPr>
        <p:blipFill>
          <a:blip r:embed="rId4" cstate="print"/>
          <a:stretch>
            <a:fillRect/>
          </a:stretch>
        </p:blipFill>
        <p:spPr>
          <a:xfrm>
            <a:off x="7020272" y="157988"/>
            <a:ext cx="1788832" cy="1313806"/>
          </a:xfrm>
          <a:prstGeom prst="rect">
            <a:avLst/>
          </a:prstGeom>
        </p:spPr>
      </p:pic>
      <p:pic>
        <p:nvPicPr>
          <p:cNvPr id="1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etin kutusu 2">
            <a:extLst>
              <a:ext uri="{FF2B5EF4-FFF2-40B4-BE49-F238E27FC236}">
                <a16:creationId xmlns="" xmlns:a16="http://schemas.microsoft.com/office/drawing/2014/main" id="{7A64FEC3-0C45-0E43-8F30-D2235882855A}"/>
              </a:ext>
            </a:extLst>
          </p:cNvPr>
          <p:cNvSpPr txBox="1"/>
          <p:nvPr/>
        </p:nvSpPr>
        <p:spPr>
          <a:xfrm>
            <a:off x="179514" y="1864342"/>
            <a:ext cx="8452005" cy="4537139"/>
          </a:xfrm>
          <a:prstGeom prst="rect">
            <a:avLst/>
          </a:prstGeom>
          <a:noFill/>
        </p:spPr>
        <p:txBody>
          <a:bodyPr wrap="square" rtlCol="0">
            <a:spAutoFit/>
          </a:bodyPr>
          <a:lstStyle/>
          <a:p>
            <a:pPr lvl="0"/>
            <a:r>
              <a:rPr lang="tr-TR" sz="1600" b="1" dirty="0">
                <a:latin typeface="Verdana" panose="020B0604030504040204" pitchFamily="34" charset="0"/>
                <a:ea typeface="Verdana" panose="020B0604030504040204" pitchFamily="34" charset="0"/>
              </a:rPr>
              <a:t>               </a:t>
            </a:r>
            <a:endParaRPr lang="tr-TR" sz="1600" b="1" dirty="0" smtClean="0">
              <a:latin typeface="Verdana" panose="020B0604030504040204" pitchFamily="34" charset="0"/>
              <a:ea typeface="Verdana" panose="020B0604030504040204" pitchFamily="34" charset="0"/>
            </a:endParaRPr>
          </a:p>
          <a:p>
            <a:pPr marL="342900" lvl="0" indent="-342900" algn="just" fontAlgn="base">
              <a:lnSpc>
                <a:spcPts val="1900"/>
              </a:lnSpc>
              <a:spcAft>
                <a:spcPts val="1200"/>
              </a:spcAft>
              <a:buFont typeface="Wingdings" panose="05000000000000000000" pitchFamily="2" charset="2"/>
              <a:buChar char="q"/>
            </a:pPr>
            <a:r>
              <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Tabiiyet </a:t>
            </a: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ve Menşei kuralı</a:t>
            </a:r>
          </a:p>
          <a:p>
            <a:pPr marL="342900" indent="-342900" algn="just" fontAlgn="base">
              <a:lnSpc>
                <a:spcPts val="1900"/>
              </a:lnSpc>
              <a:spcAft>
                <a:spcPts val="1200"/>
              </a:spcAft>
              <a:buFont typeface="Wingdings" panose="05000000000000000000" pitchFamily="2" charset="2"/>
              <a:buChar char="q"/>
            </a:pPr>
            <a:endPar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fontAlgn="base">
              <a:lnSpc>
                <a:spcPts val="1900"/>
              </a:lnSpc>
              <a:spcAft>
                <a:spcPts val="1200"/>
              </a:spcAft>
              <a:buFont typeface="Wingdings" panose="05000000000000000000" pitchFamily="2" charset="2"/>
              <a:buChar char="q"/>
            </a:pPr>
            <a:r>
              <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 </a:t>
            </a: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dışı bırakma nedenleri</a:t>
            </a:r>
          </a:p>
          <a:p>
            <a:pPr marL="342900" indent="-342900" algn="just" fontAlgn="base">
              <a:lnSpc>
                <a:spcPts val="1900"/>
              </a:lnSpc>
              <a:spcAft>
                <a:spcPts val="1200"/>
              </a:spcAft>
              <a:buFont typeface="Wingdings" panose="05000000000000000000" pitchFamily="2" charset="2"/>
              <a:buChar char="q"/>
            </a:pPr>
            <a:endPar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fontAlgn="base">
              <a:lnSpc>
                <a:spcPts val="1900"/>
              </a:lnSpc>
              <a:spcAft>
                <a:spcPts val="1200"/>
              </a:spcAft>
              <a:buFont typeface="Wingdings" panose="05000000000000000000" pitchFamily="2" charset="2"/>
              <a:buChar char="q"/>
            </a:pPr>
            <a:r>
              <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Görünürlük</a:t>
            </a:r>
            <a:endPar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fontAlgn="base">
              <a:lnSpc>
                <a:spcPts val="1900"/>
              </a:lnSpc>
              <a:spcAft>
                <a:spcPts val="1200"/>
              </a:spcAft>
              <a:buFont typeface="Wingdings" panose="05000000000000000000" pitchFamily="2" charset="2"/>
              <a:buChar char="q"/>
            </a:pPr>
            <a:endPar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fontAlgn="base">
              <a:lnSpc>
                <a:spcPts val="1900"/>
              </a:lnSpc>
              <a:spcAft>
                <a:spcPts val="1200"/>
              </a:spcAft>
              <a:buFont typeface="Wingdings" panose="05000000000000000000" pitchFamily="2" charset="2"/>
              <a:buChar char="q"/>
            </a:pPr>
            <a:r>
              <a:rPr lang="tr-TR" sz="16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Çıkar </a:t>
            </a: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çatışması</a:t>
            </a:r>
          </a:p>
          <a:p>
            <a:endParaRPr lang="tr-TR" sz="1600" dirty="0"/>
          </a:p>
          <a:p>
            <a:pPr algn="just"/>
            <a:r>
              <a:rPr lang="tr-TR"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DİKKAT </a:t>
            </a:r>
            <a:r>
              <a:rPr lang="en-US"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sz="1600" b="1" dirty="0">
                <a:solidFill>
                  <a:srgbClr val="003296"/>
                </a:solidFill>
                <a:latin typeface="Verdana" panose="020B0604030504040204" pitchFamily="34" charset="0"/>
                <a:ea typeface="Verdana" panose="020B0604030504040204" pitchFamily="34" charset="0"/>
                <a:cs typeface="Verdana" panose="020B0604030504040204" pitchFamily="34" charset="0"/>
              </a:rPr>
              <a:t>İhale kurallarına uyulmaması halinde, söz konusu faaliyet ve işlemlere ilişkin harcamalar AB finansmanı için uygun olmayacak veya usulsüz işlem muamelesi </a:t>
            </a:r>
            <a:r>
              <a:rPr lang="tr-TR"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yapılacaktır</a:t>
            </a:r>
            <a:r>
              <a:rPr lang="en-US" sz="16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bg-BG" altLang="bg-BG"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lvl="0"/>
            <a:endParaRPr lang="tr-TR" dirty="0"/>
          </a:p>
        </p:txBody>
      </p:sp>
      <p:pic>
        <p:nvPicPr>
          <p:cNvPr id="7" name="Resim 6"/>
          <p:cNvPicPr>
            <a:picLocks noChangeAspect="1"/>
          </p:cNvPicPr>
          <p:nvPr/>
        </p:nvPicPr>
        <p:blipFill>
          <a:blip r:embed="rId6"/>
          <a:stretch>
            <a:fillRect/>
          </a:stretch>
        </p:blipFill>
        <p:spPr>
          <a:xfrm>
            <a:off x="6194622" y="2410107"/>
            <a:ext cx="2407729" cy="2106050"/>
          </a:xfrm>
          <a:prstGeom prst="rect">
            <a:avLst/>
          </a:prstGeom>
        </p:spPr>
      </p:pic>
      <p:sp>
        <p:nvSpPr>
          <p:cNvPr id="8" name="Cím 11"/>
          <p:cNvSpPr>
            <a:spLocks noGrp="1"/>
          </p:cNvSpPr>
          <p:nvPr>
            <p:ph type="title"/>
          </p:nvPr>
        </p:nvSpPr>
        <p:spPr>
          <a:xfrm rot="10800000" flipV="1">
            <a:off x="2411760" y="1124744"/>
            <a:ext cx="2952328" cy="759946"/>
          </a:xfrm>
        </p:spPr>
        <p:txBody>
          <a:bodyPr rtlCol="0">
            <a:normAutofit/>
          </a:bodyPr>
          <a:lstStyle/>
          <a:p>
            <a:pPr fontAlgn="auto">
              <a:spcAft>
                <a:spcPts val="0"/>
              </a:spcAft>
              <a:defRPr/>
            </a:pPr>
            <a:r>
              <a:rPr lang="tr-TR" sz="1600" b="1" cap="small" dirty="0" smtClean="0">
                <a:solidFill>
                  <a:srgbClr val="003399"/>
                </a:solidFill>
                <a:latin typeface="Verdana" pitchFamily="34" charset="0"/>
              </a:rPr>
              <a:t>  </a:t>
            </a:r>
            <a:r>
              <a:rPr lang="tr-TR" sz="2000" b="1" cap="small" dirty="0" smtClean="0">
                <a:solidFill>
                  <a:srgbClr val="003399"/>
                </a:solidFill>
                <a:latin typeface="Verdana" pitchFamily="34" charset="0"/>
              </a:rPr>
              <a:t>TEMEL KURALLAR</a:t>
            </a:r>
            <a:endParaRPr lang="en-US" sz="2000" b="1" cap="small" dirty="0">
              <a:solidFill>
                <a:srgbClr val="003399"/>
              </a:solidFill>
              <a:latin typeface="Verdana" pitchFamily="34" charset="0"/>
            </a:endParaRPr>
          </a:p>
        </p:txBody>
      </p:sp>
    </p:spTree>
    <p:extLst>
      <p:ext uri="{BB962C8B-B14F-4D97-AF65-F5344CB8AC3E}">
        <p14:creationId xmlns:p14="http://schemas.microsoft.com/office/powerpoint/2010/main" val="6705728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507220"/>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4.jpeg"/>
          <p:cNvPicPr/>
          <p:nvPr/>
        </p:nvPicPr>
        <p:blipFill>
          <a:blip r:embed="rId4" cstate="print"/>
          <a:stretch>
            <a:fillRect/>
          </a:stretch>
        </p:blipFill>
        <p:spPr>
          <a:xfrm>
            <a:off x="7020272" y="157988"/>
            <a:ext cx="1788832" cy="1313806"/>
          </a:xfrm>
          <a:prstGeom prst="rect">
            <a:avLst/>
          </a:prstGeom>
        </p:spPr>
      </p:pic>
      <p:pic>
        <p:nvPicPr>
          <p:cNvPr id="1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etin kutusu 2">
            <a:extLst>
              <a:ext uri="{FF2B5EF4-FFF2-40B4-BE49-F238E27FC236}">
                <a16:creationId xmlns="" xmlns:a16="http://schemas.microsoft.com/office/drawing/2014/main" id="{7A64FEC3-0C45-0E43-8F30-D2235882855A}"/>
              </a:ext>
            </a:extLst>
          </p:cNvPr>
          <p:cNvSpPr txBox="1"/>
          <p:nvPr/>
        </p:nvSpPr>
        <p:spPr>
          <a:xfrm>
            <a:off x="179514" y="1864342"/>
            <a:ext cx="8452005" cy="4070345"/>
          </a:xfrm>
          <a:prstGeom prst="rect">
            <a:avLst/>
          </a:prstGeom>
          <a:noFill/>
        </p:spPr>
        <p:txBody>
          <a:bodyPr wrap="square" rtlCol="0">
            <a:spAutoFit/>
          </a:bodyPr>
          <a:lstStyle/>
          <a:p>
            <a:r>
              <a:rPr lang="tr-TR" b="1" dirty="0"/>
              <a:t>              </a:t>
            </a:r>
            <a:r>
              <a:rPr lang="tr-TR" b="1" dirty="0" smtClean="0"/>
              <a:t>                                </a:t>
            </a:r>
            <a:r>
              <a:rPr lang="tr-TR"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Üç </a:t>
            </a:r>
            <a:r>
              <a:rPr lang="tr-TR" b="1" dirty="0">
                <a:solidFill>
                  <a:srgbClr val="003296"/>
                </a:solidFill>
                <a:latin typeface="Verdana" panose="020B0604030504040204" pitchFamily="34" charset="0"/>
                <a:ea typeface="Verdana" panose="020B0604030504040204" pitchFamily="34" charset="0"/>
                <a:cs typeface="Verdana" panose="020B0604030504040204" pitchFamily="34" charset="0"/>
              </a:rPr>
              <a:t>tür sözleşme </a:t>
            </a:r>
            <a:r>
              <a:rPr lang="tr-TR"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vardır</a:t>
            </a:r>
            <a:r>
              <a:rPr lang="tr-TR" b="1" dirty="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en-US" b="1"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lvl="0"/>
            <a:r>
              <a:rPr lang="tr-TR" b="1" dirty="0" smtClean="0"/>
              <a:t> </a:t>
            </a:r>
          </a:p>
          <a:p>
            <a:pPr marL="342900" indent="-342900" algn="just" fontAlgn="base">
              <a:lnSpc>
                <a:spcPts val="1900"/>
              </a:lnSpc>
              <a:spcAft>
                <a:spcPts val="1200"/>
              </a:spcAft>
              <a:buFont typeface="Wingdings" panose="05000000000000000000" pitchFamily="2" charset="2"/>
              <a:buChar char="q"/>
            </a:pP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Hizmet Sözleşmeleri:</a:t>
            </a:r>
            <a:endPar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fontAlgn="base">
              <a:lnSpc>
                <a:spcPts val="1900"/>
              </a:lnSpc>
              <a:spcAft>
                <a:spcPts val="1200"/>
              </a:spcAft>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Teknik yardım sözleşmeleri </a:t>
            </a:r>
            <a:r>
              <a:rPr lang="tr-TR" sz="1400" dirty="0">
                <a:solidFill>
                  <a:srgbClr val="003296"/>
                </a:solidFill>
                <a:latin typeface="Verdana" panose="020B0604030504040204" pitchFamily="34" charset="0"/>
                <a:ea typeface="Verdana" panose="020B0604030504040204" pitchFamily="34" charset="0"/>
              </a:rPr>
              <a:t>ve</a:t>
            </a:r>
            <a:r>
              <a:rPr lang="en-US" sz="1400" dirty="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çalışma sözleşmeleri</a:t>
            </a:r>
            <a:r>
              <a:rPr lang="en-US" sz="1400" dirty="0">
                <a:solidFill>
                  <a:srgbClr val="003296"/>
                </a:solidFill>
                <a:latin typeface="Verdana" panose="020B0604030504040204" pitchFamily="34" charset="0"/>
                <a:ea typeface="Verdana" panose="020B0604030504040204" pitchFamily="34" charset="0"/>
                <a:cs typeface="Verdana" panose="020B0604030504040204" pitchFamily="34" charset="0"/>
              </a:rPr>
              <a:t>),</a:t>
            </a:r>
          </a:p>
          <a:p>
            <a:pPr algn="just" fontAlgn="base">
              <a:lnSpc>
                <a:spcPts val="1900"/>
              </a:lnSpc>
              <a:spcAft>
                <a:spcPts val="1200"/>
              </a:spcAft>
            </a:pPr>
            <a:endPar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fontAlgn="base">
              <a:lnSpc>
                <a:spcPts val="1900"/>
              </a:lnSpc>
              <a:spcAft>
                <a:spcPts val="1200"/>
              </a:spcAft>
              <a:buFont typeface="Wingdings" panose="05000000000000000000" pitchFamily="2" charset="2"/>
              <a:buChar char="q"/>
            </a:pP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Tedarik Sözleşmeleri:</a:t>
            </a:r>
            <a:r>
              <a:rPr lang="en-US" sz="1400" b="1" dirty="0">
                <a:solidFill>
                  <a:srgbClr val="003296"/>
                </a:solidFill>
                <a:latin typeface="Verdana" panose="020B0604030504040204" pitchFamily="34" charset="0"/>
                <a:ea typeface="Verdana" panose="020B0604030504040204" pitchFamily="34" charset="0"/>
                <a:cs typeface="Verdana" panose="020B0604030504040204" pitchFamily="34" charset="0"/>
              </a:rPr>
              <a:t> </a:t>
            </a:r>
            <a:endPar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fontAlgn="base">
              <a:lnSpc>
                <a:spcPts val="1900"/>
              </a:lnSpc>
              <a:spcAft>
                <a:spcPts val="1200"/>
              </a:spcAft>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(Ekipman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ve malzeme alımları</a:t>
            </a:r>
            <a:r>
              <a:rPr lang="en-US" sz="1400" dirty="0">
                <a:solidFill>
                  <a:srgbClr val="003296"/>
                </a:solidFill>
                <a:latin typeface="Verdana" panose="020B0604030504040204" pitchFamily="34" charset="0"/>
                <a:ea typeface="Verdana" panose="020B0604030504040204" pitchFamily="34" charset="0"/>
                <a:cs typeface="Verdana" panose="020B0604030504040204" pitchFamily="34" charset="0"/>
              </a:rPr>
              <a:t>) </a:t>
            </a:r>
            <a:endPar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fontAlgn="base">
              <a:lnSpc>
                <a:spcPts val="1900"/>
              </a:lnSpc>
              <a:spcAft>
                <a:spcPts val="1200"/>
              </a:spcAft>
            </a:pPr>
            <a:endPar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fontAlgn="base">
              <a:lnSpc>
                <a:spcPts val="1900"/>
              </a:lnSpc>
              <a:spcAft>
                <a:spcPts val="1200"/>
              </a:spcAft>
              <a:buFont typeface="Wingdings" panose="05000000000000000000" pitchFamily="2" charset="2"/>
              <a:buChar char="q"/>
            </a:pP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İnşaat Sözleşmeleri:</a:t>
            </a:r>
            <a:endPar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fontAlgn="base">
              <a:lnSpc>
                <a:spcPts val="1900"/>
              </a:lnSpc>
              <a:spcAft>
                <a:spcPts val="1200"/>
              </a:spcAft>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(İnşaat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alanının hazırlanması, bina tesisatı, yapım ve yıkım ekipmanları kiralanması gibi.)</a:t>
            </a:r>
          </a:p>
          <a:p>
            <a:pPr algn="just" fontAlgn="base">
              <a:lnSpc>
                <a:spcPts val="1900"/>
              </a:lnSpc>
              <a:spcAft>
                <a:spcPts val="1200"/>
              </a:spcAft>
            </a:pPr>
            <a:endParaRPr lang="tr-TR" sz="1600" dirty="0">
              <a:solidFill>
                <a:srgbClr val="003296"/>
              </a:solidFill>
              <a:latin typeface="Verdana" panose="020B0604030504040204" pitchFamily="34" charset="0"/>
              <a:ea typeface="Verdana" panose="020B0604030504040204" pitchFamily="34" charset="0"/>
              <a:cs typeface="Verdana" panose="020B0604030504040204" pitchFamily="34" charset="0"/>
            </a:endParaRPr>
          </a:p>
        </p:txBody>
      </p:sp>
      <p:sp>
        <p:nvSpPr>
          <p:cNvPr id="8" name="Cím 11"/>
          <p:cNvSpPr>
            <a:spLocks noGrp="1"/>
          </p:cNvSpPr>
          <p:nvPr>
            <p:ph type="title"/>
          </p:nvPr>
        </p:nvSpPr>
        <p:spPr>
          <a:xfrm rot="10800000" flipV="1">
            <a:off x="2411760" y="1124744"/>
            <a:ext cx="3384376" cy="759946"/>
          </a:xfrm>
        </p:spPr>
        <p:txBody>
          <a:bodyPr rtlCol="0">
            <a:normAutofit/>
          </a:bodyPr>
          <a:lstStyle/>
          <a:p>
            <a:pPr fontAlgn="auto">
              <a:spcAft>
                <a:spcPts val="0"/>
              </a:spcAft>
              <a:defRPr/>
            </a:pPr>
            <a:r>
              <a:rPr lang="tr-TR" sz="1600" b="1" cap="small" dirty="0" smtClean="0">
                <a:solidFill>
                  <a:srgbClr val="003399"/>
                </a:solidFill>
                <a:latin typeface="Verdana" pitchFamily="34" charset="0"/>
              </a:rPr>
              <a:t> </a:t>
            </a:r>
            <a:r>
              <a:rPr lang="tr-TR" sz="2000" b="1" cap="small" dirty="0" smtClean="0">
                <a:solidFill>
                  <a:srgbClr val="003399"/>
                </a:solidFill>
                <a:latin typeface="Verdana" pitchFamily="34" charset="0"/>
              </a:rPr>
              <a:t> SÖZLEŞME TÜRLERİ</a:t>
            </a:r>
            <a:endParaRPr lang="en-US" sz="2000" b="1" cap="small" dirty="0">
              <a:solidFill>
                <a:srgbClr val="003399"/>
              </a:solidFill>
              <a:latin typeface="Verdana" pitchFamily="34" charset="0"/>
            </a:endParaRPr>
          </a:p>
        </p:txBody>
      </p:sp>
    </p:spTree>
    <p:extLst>
      <p:ext uri="{BB962C8B-B14F-4D97-AF65-F5344CB8AC3E}">
        <p14:creationId xmlns:p14="http://schemas.microsoft.com/office/powerpoint/2010/main" val="57874166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507220"/>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4.jpeg"/>
          <p:cNvPicPr/>
          <p:nvPr/>
        </p:nvPicPr>
        <p:blipFill>
          <a:blip r:embed="rId4" cstate="print"/>
          <a:stretch>
            <a:fillRect/>
          </a:stretch>
        </p:blipFill>
        <p:spPr>
          <a:xfrm>
            <a:off x="7020272" y="157988"/>
            <a:ext cx="1788832" cy="1313806"/>
          </a:xfrm>
          <a:prstGeom prst="rect">
            <a:avLst/>
          </a:prstGeom>
        </p:spPr>
      </p:pic>
      <p:pic>
        <p:nvPicPr>
          <p:cNvPr id="1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etin kutusu 2">
            <a:extLst>
              <a:ext uri="{FF2B5EF4-FFF2-40B4-BE49-F238E27FC236}">
                <a16:creationId xmlns="" xmlns:a16="http://schemas.microsoft.com/office/drawing/2014/main" id="{7A64FEC3-0C45-0E43-8F30-D2235882855A}"/>
              </a:ext>
            </a:extLst>
          </p:cNvPr>
          <p:cNvSpPr txBox="1"/>
          <p:nvPr/>
        </p:nvSpPr>
        <p:spPr>
          <a:xfrm>
            <a:off x="179514" y="1864342"/>
            <a:ext cx="8452005" cy="3139321"/>
          </a:xfrm>
          <a:prstGeom prst="rect">
            <a:avLst/>
          </a:prstGeom>
          <a:noFill/>
        </p:spPr>
        <p:txBody>
          <a:bodyPr wrap="square" rtlCol="0">
            <a:spAutoFit/>
          </a:bodyPr>
          <a:lstStyle/>
          <a:p>
            <a:pPr algn="just">
              <a:lnSpc>
                <a:spcPct val="150000"/>
              </a:lnSpc>
              <a:spcBef>
                <a:spcPts val="0"/>
              </a:spcBef>
              <a:spcAft>
                <a:spcPts val="1200"/>
              </a:spcAft>
              <a:buFont typeface="Wingdings" panose="05000000000000000000" pitchFamily="2" charset="2"/>
              <a:buChar char="q"/>
            </a:pPr>
            <a:r>
              <a:rPr lang="tr-TR"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PRAG </a:t>
            </a:r>
            <a:r>
              <a:rPr lang="en-US" altLang="bg-BG" sz="1400" dirty="0">
                <a:solidFill>
                  <a:srgbClr val="003296"/>
                </a:solidFill>
                <a:latin typeface="Verdana" panose="020B0604030504040204" pitchFamily="34" charset="0"/>
                <a:ea typeface="Verdana" panose="020B0604030504040204" pitchFamily="34" charset="0"/>
                <a:cs typeface="Verdana" panose="020B0604030504040204" pitchFamily="34" charset="0"/>
              </a:rPr>
              <a:t>ve </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PIM,</a:t>
            </a:r>
            <a:r>
              <a:rPr lang="tr-TR"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karşılaştırması yapılması ve uygulanmasının kontrolünün sağlanması için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usulün her adımını kapsayan standart belgeler </a:t>
            </a: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sağlamaktadır</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en-US" altLang="bg-BG"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ct val="150000"/>
              </a:lnSpc>
              <a:spcBef>
                <a:spcPts val="0"/>
              </a:spcBef>
              <a:spcAft>
                <a:spcPts val="1200"/>
              </a:spcAft>
              <a:buFont typeface="Wingdings" panose="05000000000000000000" pitchFamily="2" charset="2"/>
              <a:buChar char="q"/>
            </a:pPr>
            <a:r>
              <a:rPr lang="tr-TR"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İngilizce</a:t>
            </a:r>
            <a:r>
              <a:rPr lang="tr-TR"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dilinin </a:t>
            </a:r>
            <a:r>
              <a:rPr lang="en-US" altLang="bg-BG" sz="1400" dirty="0">
                <a:solidFill>
                  <a:srgbClr val="003296"/>
                </a:solidFill>
                <a:latin typeface="Verdana" panose="020B0604030504040204" pitchFamily="34" charset="0"/>
                <a:ea typeface="Verdana" panose="020B0604030504040204" pitchFamily="34" charset="0"/>
                <a:cs typeface="Verdana" panose="020B0604030504040204" pitchFamily="34" charset="0"/>
              </a:rPr>
              <a:t>kullanımı, eşit bir yaklaşımın etkinliğine, karşılaştırılabilirliğine ve uygulanmasına katkıda bulunur;</a:t>
            </a:r>
          </a:p>
          <a:p>
            <a:pPr algn="just">
              <a:lnSpc>
                <a:spcPct val="150000"/>
              </a:lnSpc>
              <a:spcBef>
                <a:spcPts val="0"/>
              </a:spcBef>
              <a:spcAft>
                <a:spcPts val="1200"/>
              </a:spcAft>
              <a:buFont typeface="Wingdings" panose="05000000000000000000" pitchFamily="2" charset="2"/>
              <a:buChar char="q"/>
            </a:pPr>
            <a:r>
              <a:rPr lang="tr-TR"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İhaleye </a:t>
            </a:r>
            <a:r>
              <a:rPr lang="en-US" altLang="bg-BG" sz="1400" dirty="0">
                <a:solidFill>
                  <a:srgbClr val="003296"/>
                </a:solidFill>
                <a:latin typeface="Verdana" panose="020B0604030504040204" pitchFamily="34" charset="0"/>
                <a:ea typeface="Verdana" panose="020B0604030504040204" pitchFamily="34" charset="0"/>
                <a:cs typeface="Verdana" panose="020B0604030504040204" pitchFamily="34" charset="0"/>
              </a:rPr>
              <a:t>ilişkin teklifler ve yazışmalar - İngilizce </a:t>
            </a:r>
            <a:r>
              <a:rPr lang="tr-TR"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düzenlenmelidir</a:t>
            </a:r>
            <a:r>
              <a:rPr lang="en-US" altLang="bg-BG"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endParaRPr lang="en-US" altLang="bg-BG"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algn="just">
              <a:lnSpc>
                <a:spcPct val="150000"/>
              </a:lnSpc>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PRAG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kurallarının/eklerinin değiştirilmesi durumunda, PRAG’ın yeni hali resmi olarak yayımlanmadan önce </a:t>
            </a: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başlatılan</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usuller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PRAG'ın önceki haline bağlı kalarak devam etmeli ve sözleşmeyle bağlanmalıdır. 	</a:t>
            </a:r>
          </a:p>
        </p:txBody>
      </p:sp>
      <p:sp>
        <p:nvSpPr>
          <p:cNvPr id="8" name="Cím 11"/>
          <p:cNvSpPr>
            <a:spLocks noGrp="1"/>
          </p:cNvSpPr>
          <p:nvPr>
            <p:ph type="title"/>
          </p:nvPr>
        </p:nvSpPr>
        <p:spPr>
          <a:xfrm rot="10800000" flipV="1">
            <a:off x="2411760" y="1124744"/>
            <a:ext cx="3240360" cy="759946"/>
          </a:xfrm>
        </p:spPr>
        <p:txBody>
          <a:bodyPr rtlCol="0">
            <a:normAutofit/>
          </a:bodyPr>
          <a:lstStyle/>
          <a:p>
            <a:pPr fontAlgn="auto">
              <a:spcAft>
                <a:spcPts val="0"/>
              </a:spcAft>
              <a:defRPr/>
            </a:pPr>
            <a:r>
              <a:rPr lang="tr-TR" sz="2000" b="1" cap="small" dirty="0" smtClean="0">
                <a:solidFill>
                  <a:srgbClr val="003399"/>
                </a:solidFill>
                <a:latin typeface="Verdana" pitchFamily="34" charset="0"/>
              </a:rPr>
              <a:t>STANDART FORMLAR </a:t>
            </a:r>
            <a:endParaRPr lang="en-US" sz="2000" b="1" cap="small" dirty="0">
              <a:solidFill>
                <a:srgbClr val="003399"/>
              </a:solidFill>
              <a:latin typeface="Verdana" pitchFamily="34" charset="0"/>
            </a:endParaRPr>
          </a:p>
        </p:txBody>
      </p:sp>
    </p:spTree>
    <p:extLst>
      <p:ext uri="{BB962C8B-B14F-4D97-AF65-F5344CB8AC3E}">
        <p14:creationId xmlns:p14="http://schemas.microsoft.com/office/powerpoint/2010/main" val="2301311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265583"/>
            <a:ext cx="9152554" cy="620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1"/>
            <a:ext cx="9144002" cy="507220"/>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4.jpeg"/>
          <p:cNvPicPr/>
          <p:nvPr/>
        </p:nvPicPr>
        <p:blipFill>
          <a:blip r:embed="rId4" cstate="print"/>
          <a:stretch>
            <a:fillRect/>
          </a:stretch>
        </p:blipFill>
        <p:spPr>
          <a:xfrm>
            <a:off x="7020272" y="157988"/>
            <a:ext cx="1788832" cy="1313806"/>
          </a:xfrm>
          <a:prstGeom prst="rect">
            <a:avLst/>
          </a:prstGeom>
        </p:spPr>
      </p:pic>
      <p:pic>
        <p:nvPicPr>
          <p:cNvPr id="1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etin kutusu 2">
            <a:extLst>
              <a:ext uri="{FF2B5EF4-FFF2-40B4-BE49-F238E27FC236}">
                <a16:creationId xmlns="" xmlns:a16="http://schemas.microsoft.com/office/drawing/2014/main" id="{7A64FEC3-0C45-0E43-8F30-D2235882855A}"/>
              </a:ext>
            </a:extLst>
          </p:cNvPr>
          <p:cNvSpPr txBox="1"/>
          <p:nvPr/>
        </p:nvSpPr>
        <p:spPr>
          <a:xfrm>
            <a:off x="467544" y="2132856"/>
            <a:ext cx="8163974" cy="3388107"/>
          </a:xfrm>
          <a:prstGeom prst="rect">
            <a:avLst/>
          </a:prstGeom>
          <a:noFill/>
        </p:spPr>
        <p:txBody>
          <a:bodyPr wrap="square" rtlCol="0">
            <a:spAutoFit/>
          </a:bodyPr>
          <a:lstStyle/>
          <a:p>
            <a:pPr marL="285750" indent="-285750" algn="just">
              <a:lnSpc>
                <a:spcPts val="1920"/>
              </a:lnSpc>
              <a:spcBef>
                <a:spcPts val="0"/>
              </a:spcBef>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İhalenin</a:t>
            </a:r>
            <a:r>
              <a:rPr lang="en-US"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türü</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nü</a:t>
            </a:r>
            <a:r>
              <a:rPr lang="en-US"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sözleşmenin türü ve büyüklüğü belirler</a:t>
            </a:r>
            <a:r>
              <a:rPr lang="en-US"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en-US"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lnSpc>
                <a:spcPts val="1920"/>
              </a:lnSpc>
              <a:spcBef>
                <a:spcPts val="0"/>
              </a:spcBef>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Belirtilen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eşikler, ortak finansman da dahil olmak üzere söz konusu ihale için olası en yüksek bütçeyi göz önünde bulundurmaktadır</a:t>
            </a:r>
            <a:r>
              <a:rPr lang="en-US"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endParaRPr lang="en-US"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lnSpc>
                <a:spcPts val="1920"/>
              </a:lnSpc>
              <a:spcBef>
                <a:spcPts val="0"/>
              </a:spcBef>
              <a:spcAft>
                <a:spcPts val="1200"/>
              </a:spcAft>
              <a:buFont typeface="Wingdings" panose="05000000000000000000" pitchFamily="2" charset="2"/>
              <a:buChar char="q"/>
            </a:pPr>
            <a:r>
              <a:rPr lang="en-US" sz="1400" dirty="0">
                <a:solidFill>
                  <a:srgbClr val="003296"/>
                </a:solidFill>
                <a:latin typeface="Verdana" panose="020B0604030504040204" pitchFamily="34" charset="0"/>
                <a:ea typeface="Verdana" panose="020B0604030504040204" pitchFamily="34" charset="0"/>
                <a:cs typeface="Verdana" panose="020B0604030504040204" pitchFamily="34" charset="0"/>
              </a:rPr>
              <a:t>Sözleşme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kısımlara (</a:t>
            </a:r>
            <a:r>
              <a:rPr lang="en-US"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lotlara</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en-US"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en-US" sz="1400" dirty="0">
                <a:solidFill>
                  <a:srgbClr val="003296"/>
                </a:solidFill>
                <a:latin typeface="Verdana" panose="020B0604030504040204" pitchFamily="34" charset="0"/>
                <a:ea typeface="Verdana" panose="020B0604030504040204" pitchFamily="34" charset="0"/>
                <a:cs typeface="Verdana" panose="020B0604030504040204" pitchFamily="34" charset="0"/>
              </a:rPr>
              <a:t>bölünmüşse, tüm lotların toplamı geçerli prosedürü </a:t>
            </a:r>
            <a:r>
              <a:rPr lang="en-US"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belirler;</a:t>
            </a:r>
            <a:endParaRPr lang="en-US" sz="1400" dirty="0">
              <a:solidFill>
                <a:srgbClr val="003296"/>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lnSpc>
                <a:spcPts val="1920"/>
              </a:lnSpc>
              <a:spcBef>
                <a:spcPts val="0"/>
              </a:spcBef>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Karışık sözleşmelerde</a:t>
            </a:r>
            <a:r>
              <a:rPr lang="en-US"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uygulanabilir prosedür sözleşmenin bileşenlerinden </a:t>
            </a:r>
            <a:r>
              <a:rPr lang="tr-TR" sz="1400" b="1" dirty="0" smtClean="0">
                <a:solidFill>
                  <a:srgbClr val="003296"/>
                </a:solidFill>
                <a:latin typeface="Verdana" panose="020B0604030504040204" pitchFamily="34" charset="0"/>
                <a:ea typeface="Verdana" panose="020B0604030504040204" pitchFamily="34" charset="0"/>
                <a:cs typeface="Verdana" panose="020B0604030504040204" pitchFamily="34" charset="0"/>
              </a:rPr>
              <a:t>baskın olan yön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tarafından belirlenir</a:t>
            </a:r>
            <a:r>
              <a:rPr lang="en-US"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 (örn: materyallerde basım mı yoksa tasarım mı ) </a:t>
            </a:r>
          </a:p>
          <a:p>
            <a:pPr marL="285750" indent="-285750" algn="just">
              <a:lnSpc>
                <a:spcPts val="1920"/>
              </a:lnSpc>
              <a:spcBef>
                <a:spcPts val="0"/>
              </a:spcBef>
              <a:spcAft>
                <a:spcPts val="1200"/>
              </a:spcAft>
              <a:buFont typeface="Wingdings" panose="05000000000000000000" pitchFamily="2" charset="2"/>
              <a:buChar char="q"/>
            </a:pP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İhale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usullerini belirleyen eşiklere uymamak maksadıyla, usullerin </a:t>
            </a:r>
            <a:r>
              <a:rPr lang="tr-TR" sz="1400" b="1" dirty="0">
                <a:solidFill>
                  <a:srgbClr val="003296"/>
                </a:solidFill>
                <a:latin typeface="Verdana" panose="020B0604030504040204" pitchFamily="34" charset="0"/>
                <a:ea typeface="Verdana" panose="020B0604030504040204" pitchFamily="34" charset="0"/>
                <a:cs typeface="Verdana" panose="020B0604030504040204" pitchFamily="34" charset="0"/>
              </a:rPr>
              <a:t>yapay bir şekilde bölünmemesi </a:t>
            </a:r>
            <a:r>
              <a:rPr lang="tr-TR" sz="1400" dirty="0" smtClean="0">
                <a:solidFill>
                  <a:srgbClr val="003296"/>
                </a:solidFill>
                <a:latin typeface="Verdana" panose="020B0604030504040204" pitchFamily="34" charset="0"/>
                <a:ea typeface="Verdana" panose="020B0604030504040204" pitchFamily="34" charset="0"/>
                <a:cs typeface="Verdana" panose="020B0604030504040204" pitchFamily="34" charset="0"/>
              </a:rPr>
              <a:t>gereklidir. Örn: </a:t>
            </a:r>
            <a:r>
              <a:rPr lang="tr-TR" sz="1400" dirty="0">
                <a:solidFill>
                  <a:srgbClr val="003296"/>
                </a:solidFill>
                <a:latin typeface="Verdana" panose="020B0604030504040204" pitchFamily="34" charset="0"/>
                <a:ea typeface="Verdana" panose="020B0604030504040204" pitchFamily="34" charset="0"/>
                <a:cs typeface="Verdana" panose="020B0604030504040204" pitchFamily="34" charset="0"/>
              </a:rPr>
              <a:t>Genellikle, internet sitelerinin ve portallarının hazırlanması; bilgisayar ekipmanı ve yazılmının tedariği; onarım ve inşaat işleri vb. </a:t>
            </a:r>
            <a:r>
              <a:rPr lang="tr-TR" dirty="0">
                <a:solidFill>
                  <a:srgbClr val="003296"/>
                </a:solidFill>
                <a:latin typeface="Verdana" panose="020B0604030504040204" pitchFamily="34" charset="0"/>
                <a:ea typeface="Verdana" panose="020B0604030504040204" pitchFamily="34" charset="0"/>
                <a:cs typeface="Verdana" panose="020B0604030504040204" pitchFamily="34" charset="0"/>
              </a:rPr>
              <a:t>	</a:t>
            </a:r>
          </a:p>
        </p:txBody>
      </p:sp>
      <p:sp>
        <p:nvSpPr>
          <p:cNvPr id="8" name="Cím 11"/>
          <p:cNvSpPr>
            <a:spLocks noGrp="1"/>
          </p:cNvSpPr>
          <p:nvPr>
            <p:ph type="title"/>
          </p:nvPr>
        </p:nvSpPr>
        <p:spPr>
          <a:xfrm rot="10800000" flipV="1">
            <a:off x="2641320" y="879086"/>
            <a:ext cx="3528392" cy="759946"/>
          </a:xfrm>
        </p:spPr>
        <p:txBody>
          <a:bodyPr rtlCol="0">
            <a:normAutofit/>
          </a:bodyPr>
          <a:lstStyle/>
          <a:p>
            <a:pPr fontAlgn="auto">
              <a:spcAft>
                <a:spcPts val="0"/>
              </a:spcAft>
              <a:defRPr/>
            </a:pPr>
            <a:r>
              <a:rPr lang="tr-TR" sz="1600" b="1" cap="small" dirty="0" smtClean="0">
                <a:solidFill>
                  <a:srgbClr val="003399"/>
                </a:solidFill>
                <a:latin typeface="Verdana" pitchFamily="34" charset="0"/>
              </a:rPr>
              <a:t> </a:t>
            </a:r>
            <a:r>
              <a:rPr lang="tr-TR" sz="2000" b="1" cap="small" dirty="0" smtClean="0">
                <a:solidFill>
                  <a:srgbClr val="003399"/>
                </a:solidFill>
                <a:latin typeface="Verdana" pitchFamily="34" charset="0"/>
              </a:rPr>
              <a:t>SEÇİM PROSEDÜRLERİ</a:t>
            </a:r>
            <a:endParaRPr lang="en-US" sz="2000" b="1" cap="small" dirty="0">
              <a:solidFill>
                <a:srgbClr val="003399"/>
              </a:solidFill>
              <a:latin typeface="Verdana" pitchFamily="34" charset="0"/>
            </a:endParaRPr>
          </a:p>
        </p:txBody>
      </p:sp>
    </p:spTree>
    <p:extLst>
      <p:ext uri="{BB962C8B-B14F-4D97-AF65-F5344CB8AC3E}">
        <p14:creationId xmlns:p14="http://schemas.microsoft.com/office/powerpoint/2010/main" val="43335467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aasinhighered.files.wordpress.com/2009/10/cropped-ts-powerpoint-header-plain.jp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0800000">
            <a:off x="1" y="6566875"/>
            <a:ext cx="9152554" cy="3193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saasinhighered.files.wordpress.com/2009/10/cropped-ts-powerpoint-header-plain.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5620"/>
          <a:stretch/>
        </p:blipFill>
        <p:spPr bwMode="auto">
          <a:xfrm flipH="1">
            <a:off x="-2" y="2"/>
            <a:ext cx="9144002" cy="31939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4.jpeg"/>
          <p:cNvPicPr/>
          <p:nvPr/>
        </p:nvPicPr>
        <p:blipFill>
          <a:blip r:embed="rId4" cstate="print"/>
          <a:stretch>
            <a:fillRect/>
          </a:stretch>
        </p:blipFill>
        <p:spPr>
          <a:xfrm>
            <a:off x="7020272" y="157988"/>
            <a:ext cx="1788832" cy="1313806"/>
          </a:xfrm>
          <a:prstGeom prst="rect">
            <a:avLst/>
          </a:prstGeom>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4" y="157990"/>
            <a:ext cx="3889441" cy="119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Table 7"/>
          <p:cNvGraphicFramePr>
            <a:graphicFrameLocks noGrp="1"/>
          </p:cNvGraphicFramePr>
          <p:nvPr>
            <p:extLst>
              <p:ext uri="{D42A27DB-BD31-4B8C-83A1-F6EECF244321}">
                <p14:modId xmlns:p14="http://schemas.microsoft.com/office/powerpoint/2010/main" val="1212065541"/>
              </p:ext>
            </p:extLst>
          </p:nvPr>
        </p:nvGraphicFramePr>
        <p:xfrm>
          <a:off x="381002" y="1772818"/>
          <a:ext cx="8381999" cy="4604245"/>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0000"/>
                    </a:ext>
                  </a:extLst>
                </a:gridCol>
                <a:gridCol w="2057400">
                  <a:extLst>
                    <a:ext uri="{9D8B030D-6E8A-4147-A177-3AD203B41FA5}">
                      <a16:colId xmlns:a16="http://schemas.microsoft.com/office/drawing/2014/main" xmlns="" val="20001"/>
                    </a:ext>
                  </a:extLst>
                </a:gridCol>
                <a:gridCol w="1716344">
                  <a:extLst>
                    <a:ext uri="{9D8B030D-6E8A-4147-A177-3AD203B41FA5}">
                      <a16:colId xmlns:a16="http://schemas.microsoft.com/office/drawing/2014/main" xmlns="" val="20002"/>
                    </a:ext>
                  </a:extLst>
                </a:gridCol>
                <a:gridCol w="1735026">
                  <a:extLst>
                    <a:ext uri="{9D8B030D-6E8A-4147-A177-3AD203B41FA5}">
                      <a16:colId xmlns:a16="http://schemas.microsoft.com/office/drawing/2014/main" xmlns="" val="20003"/>
                    </a:ext>
                  </a:extLst>
                </a:gridCol>
                <a:gridCol w="1730229">
                  <a:extLst>
                    <a:ext uri="{9D8B030D-6E8A-4147-A177-3AD203B41FA5}">
                      <a16:colId xmlns:a16="http://schemas.microsoft.com/office/drawing/2014/main" xmlns="" val="20004"/>
                    </a:ext>
                  </a:extLst>
                </a:gridCol>
              </a:tblGrid>
              <a:tr h="1062958">
                <a:tc>
                  <a:txBody>
                    <a:bodyPr/>
                    <a:lstStyle/>
                    <a:p>
                      <a:pPr>
                        <a:lnSpc>
                          <a:spcPct val="115000"/>
                        </a:lnSpc>
                        <a:spcAft>
                          <a:spcPts val="0"/>
                        </a:spcAft>
                      </a:pPr>
                      <a:r>
                        <a:rPr lang="tr-TR" sz="1000" b="1"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HİZMET</a:t>
                      </a:r>
                      <a:r>
                        <a:rPr lang="tr-TR" sz="1000" b="1" baseline="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ALIMI</a:t>
                      </a:r>
                      <a:endParaRPr lang="en-GB" sz="1000" b="1"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txBody>
                  <a:tcPr marL="77971" marR="77971" marT="38985" marB="38985">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solidFill>
                      <a:srgbClr val="E8F5C3"/>
                    </a:solidFill>
                  </a:tcPr>
                </a:tc>
                <a:tc>
                  <a:txBody>
                    <a:bodyPr/>
                    <a:lstStyle/>
                    <a:p>
                      <a:pPr marL="0" marR="101600" lvl="0" indent="0" algn="just">
                        <a:lnSpc>
                          <a:spcPct val="115000"/>
                        </a:lnSpc>
                        <a:spcAft>
                          <a:spcPts val="0"/>
                        </a:spcAft>
                        <a:buFont typeface="Symbol"/>
                        <a:buNone/>
                        <a:tabLst>
                          <a:tab pos="127000" algn="l"/>
                        </a:tabLst>
                      </a:pP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sym typeface="Symbol"/>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300,000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endPar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127000" marR="101600" algn="just">
                        <a:lnSpc>
                          <a:spcPct val="115000"/>
                        </a:lnSpc>
                        <a:spcAft>
                          <a:spcPts val="0"/>
                        </a:spcAft>
                        <a:tabLst>
                          <a:tab pos="127000" algn="l"/>
                        </a:tabLst>
                      </a:pPr>
                      <a:r>
                        <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Uluslararası</a:t>
                      </a:r>
                      <a:r>
                        <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sınırlı ihale veya   açık ihale usulü</a:t>
                      </a:r>
                    </a:p>
                    <a:p>
                      <a:pPr marL="127000" marR="101600" algn="just">
                        <a:lnSpc>
                          <a:spcPct val="115000"/>
                        </a:lnSpc>
                        <a:spcAft>
                          <a:spcPts val="0"/>
                        </a:spcAft>
                        <a:tabLst>
                          <a:tab pos="127000" algn="l"/>
                        </a:tabLst>
                      </a:pPr>
                      <a:endPar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r>
                        <a:rPr lang="tr-TR" sz="1800" b="0" i="0" u="none" strike="noStrike" kern="1200" baseline="0" dirty="0" smtClean="0">
                          <a:solidFill>
                            <a:schemeClr val="dk1"/>
                          </a:solidFill>
                          <a:latin typeface="+mn-lt"/>
                          <a:ea typeface="+mn-ea"/>
                          <a:cs typeface="+mn-cs"/>
                        </a:rPr>
                        <a:t>	</a:t>
                      </a:r>
                    </a:p>
                    <a:p>
                      <a:pPr marL="127000" marR="101600" algn="just">
                        <a:lnSpc>
                          <a:spcPct val="115000"/>
                        </a:lnSpc>
                        <a:spcAft>
                          <a:spcPts val="0"/>
                        </a:spcAft>
                        <a:tabLst>
                          <a:tab pos="127000" algn="l"/>
                        </a:tabLst>
                      </a:pPr>
                      <a:endParaRPr lang="en-GB"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txBody>
                  <a:tcPr marL="8860" marR="8860" marT="8860" marB="0">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noFill/>
                  </a:tcPr>
                </a:tc>
                <a:tc gridSpan="2">
                  <a:txBody>
                    <a:bodyPr/>
                    <a:lstStyle/>
                    <a:p>
                      <a:pPr marL="59055" algn="ctr">
                        <a:lnSpc>
                          <a:spcPct val="115000"/>
                        </a:lnSpc>
                        <a:spcAft>
                          <a:spcPts val="0"/>
                        </a:spcAft>
                      </a:pP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&gt; 20,000 €</a:t>
                      </a:r>
                      <a:r>
                        <a:rPr lang="tr-TR" sz="1000" b="1"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ama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&lt; 300,000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endPar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59055" marR="0" indent="0" algn="ctr" defTabSz="914400" rtl="0" eaLnBrk="1" fontAlgn="auto" latinLnBrk="0" hangingPunct="1">
                        <a:lnSpc>
                          <a:spcPct val="115000"/>
                        </a:lnSpc>
                        <a:spcBef>
                          <a:spcPts val="0"/>
                        </a:spcBef>
                        <a:spcAft>
                          <a:spcPts val="0"/>
                        </a:spcAft>
                        <a:buClrTx/>
                        <a:buSzTx/>
                        <a:buFontTx/>
                        <a:buNone/>
                        <a:tabLst/>
                        <a:defRPr/>
                      </a:pPr>
                      <a:r>
                        <a:rPr lang="tr-TR" sz="100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Çerçeve</a:t>
                      </a:r>
                      <a:r>
                        <a:rPr lang="tr-TR" sz="1000" baseline="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sözleşmeler SIEA 2018</a:t>
                      </a:r>
                      <a:r>
                        <a:rPr lang="bg-BG" sz="100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a:t>
                      </a:r>
                    </a:p>
                    <a:p>
                      <a:pPr algn="ctr"/>
                      <a:r>
                        <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Basitleştirilmiş</a:t>
                      </a:r>
                      <a:r>
                        <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usul</a:t>
                      </a:r>
                      <a:r>
                        <a:rPr lang="en-GB"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a:t>
                      </a:r>
                      <a:endPar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algn="ctr"/>
                      <a:r>
                        <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(Örn:</a:t>
                      </a:r>
                      <a:r>
                        <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Pazarlık Usulü)</a:t>
                      </a:r>
                      <a:r>
                        <a:rPr lang="en-GB"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a:t>
                      </a:r>
                      <a:r>
                        <a:rPr lang="bg-BG" sz="1000" dirty="0">
                          <a:effectLst/>
                          <a:latin typeface="Verdana" panose="020B0604030504040204" pitchFamily="34" charset="0"/>
                          <a:ea typeface="Verdana" panose="020B0604030504040204" pitchFamily="34" charset="0"/>
                          <a:cs typeface="Verdana" panose="020B0604030504040204" pitchFamily="34" charset="0"/>
                        </a:rPr>
                        <a:t> </a:t>
                      </a:r>
                    </a:p>
                  </a:txBody>
                  <a:tcPr marL="8860" marR="8860" marT="8860" marB="0">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noFill/>
                  </a:tcPr>
                </a:tc>
                <a:tc hMerge="1">
                  <a:txBody>
                    <a:bodyPr/>
                    <a:lstStyle/>
                    <a:p>
                      <a:endParaRPr lang="bg-BG"/>
                    </a:p>
                  </a:txBody>
                  <a:tcPr/>
                </a:tc>
                <a:tc rowSpan="3">
                  <a:txBody>
                    <a:bodyPr/>
                    <a:lstStyle/>
                    <a:p>
                      <a:pPr marL="69850" marR="36830" algn="just">
                        <a:lnSpc>
                          <a:spcPct val="115000"/>
                        </a:lnSpc>
                        <a:spcAft>
                          <a:spcPts val="0"/>
                        </a:spcAft>
                      </a:pP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20,000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endPar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57150" marR="106680" algn="l" defTabSz="914400" rtl="0" eaLnBrk="1" latinLnBrk="0" hangingPunct="1">
                        <a:lnSpc>
                          <a:spcPct val="115000"/>
                        </a:lnSpc>
                        <a:spcAft>
                          <a:spcPts val="0"/>
                        </a:spcAft>
                      </a:pPr>
                      <a:r>
                        <a:rPr lang="tr-TR" sz="1000" kern="12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Tek Teklif Usulü (doğrudan alım)</a:t>
                      </a:r>
                    </a:p>
                    <a:p>
                      <a:pPr marL="69850" marR="36830" algn="just">
                        <a:lnSpc>
                          <a:spcPct val="115000"/>
                        </a:lnSpc>
                        <a:spcAft>
                          <a:spcPts val="0"/>
                        </a:spcAft>
                      </a:pPr>
                      <a:r>
                        <a:rPr lang="bg-BG" sz="1000" dirty="0">
                          <a:solidFill>
                            <a:srgbClr val="003296"/>
                          </a:solidFill>
                          <a:effectLst/>
                          <a:latin typeface="Verdana" panose="020B0604030504040204" pitchFamily="34" charset="0"/>
                          <a:ea typeface="Verdana" panose="020B0604030504040204" pitchFamily="34" charset="0"/>
                          <a:cs typeface="Verdana" panose="020B0604030504040204" pitchFamily="34" charset="0"/>
                        </a:rPr>
                        <a:t> </a:t>
                      </a:r>
                      <a:endParaRPr lang="bg-BG" sz="100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69850" marR="36830" algn="just">
                        <a:lnSpc>
                          <a:spcPct val="115000"/>
                        </a:lnSpc>
                        <a:spcAft>
                          <a:spcPts val="0"/>
                        </a:spcAft>
                      </a:pPr>
                      <a:r>
                        <a:rPr lang="tr-TR" sz="100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Eğer Harcama</a:t>
                      </a:r>
                      <a:endParaRPr lang="bg-BG" sz="100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69850" marR="36830" algn="just">
                        <a:lnSpc>
                          <a:spcPct val="115000"/>
                        </a:lnSpc>
                        <a:spcAft>
                          <a:spcPts val="0"/>
                        </a:spcAft>
                      </a:pPr>
                      <a:endPar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69850" marR="36830" algn="just">
                        <a:lnSpc>
                          <a:spcPct val="115000"/>
                        </a:lnSpc>
                        <a:spcAft>
                          <a:spcPts val="0"/>
                        </a:spcAft>
                      </a:pP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2,500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endPar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69850" marR="36830" algn="just">
                        <a:lnSpc>
                          <a:spcPct val="115000"/>
                        </a:lnSpc>
                        <a:spcAft>
                          <a:spcPts val="0"/>
                        </a:spcAft>
                      </a:pP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(eşit veya altında )</a:t>
                      </a:r>
                    </a:p>
                    <a:p>
                      <a:pPr marL="57150" marR="106680" algn="l" defTabSz="914400" rtl="0" eaLnBrk="1" latinLnBrk="0" hangingPunct="1">
                        <a:lnSpc>
                          <a:spcPct val="115000"/>
                        </a:lnSpc>
                        <a:spcAft>
                          <a:spcPts val="0"/>
                        </a:spcAft>
                      </a:pPr>
                      <a:endParaRPr lang="tr-TR" sz="1000" b="1"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57150" marR="106680" algn="l" defTabSz="914400" rtl="0" eaLnBrk="1" latinLnBrk="0" hangingPunct="1">
                        <a:lnSpc>
                          <a:spcPct val="115000"/>
                        </a:lnSpc>
                        <a:spcAft>
                          <a:spcPts val="0"/>
                        </a:spcAft>
                      </a:pPr>
                      <a:r>
                        <a:rPr lang="tr-TR" sz="1000" kern="120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(fatura karşılığı alımlar)</a:t>
                      </a:r>
                      <a:endParaRPr lang="bg-BG" sz="1000" kern="1200" dirty="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txBody>
                  <a:tcPr marL="77971" marR="77971" marT="38985" marB="38985" anchor="ctr">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noFill/>
                  </a:tcPr>
                </a:tc>
                <a:extLst>
                  <a:ext uri="{0D108BD9-81ED-4DB2-BD59-A6C34878D82A}">
                    <a16:rowId xmlns:a16="http://schemas.microsoft.com/office/drawing/2014/main" xmlns="" val="10000"/>
                  </a:ext>
                </a:extLst>
              </a:tr>
              <a:tr h="1400893">
                <a:tc>
                  <a:txBody>
                    <a:bodyPr/>
                    <a:lstStyle/>
                    <a:p>
                      <a:pPr>
                        <a:lnSpc>
                          <a:spcPct val="115000"/>
                        </a:lnSpc>
                        <a:spcAft>
                          <a:spcPts val="0"/>
                        </a:spcAft>
                      </a:pPr>
                      <a:r>
                        <a:rPr lang="tr-TR" sz="1000" b="1"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TEDARİK</a:t>
                      </a:r>
                      <a:r>
                        <a:rPr lang="tr-TR" sz="1000" b="1" baseline="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a:t>
                      </a:r>
                      <a:endParaRPr lang="en-GB" sz="1000" b="1" dirty="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txBody>
                  <a:tcPr marL="77971" marR="77971" marT="38985" marB="38985">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solidFill>
                      <a:srgbClr val="E8F5C3"/>
                    </a:solidFill>
                  </a:tcPr>
                </a:tc>
                <a:tc>
                  <a:txBody>
                    <a:bodyPr/>
                    <a:lstStyle/>
                    <a:p>
                      <a:pPr marL="127000" marR="101600" algn="just">
                        <a:lnSpc>
                          <a:spcPct val="115000"/>
                        </a:lnSpc>
                        <a:spcAft>
                          <a:spcPts val="0"/>
                        </a:spcAft>
                        <a:tabLst>
                          <a:tab pos="127000" algn="l"/>
                        </a:tabLst>
                      </a:pP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sym typeface="Symbol"/>
                        </a:rPr>
                        <a:t></a:t>
                      </a: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rPr>
                        <a:t>30</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0,000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endPar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127000" marR="101600" algn="just">
                        <a:lnSpc>
                          <a:spcPct val="115000"/>
                        </a:lnSpc>
                        <a:spcAft>
                          <a:spcPts val="0"/>
                        </a:spcAft>
                        <a:tabLst>
                          <a:tab pos="127000" algn="l"/>
                        </a:tabLst>
                      </a:pPr>
                      <a:r>
                        <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Uluslararası</a:t>
                      </a:r>
                      <a:r>
                        <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sınırlı veya açık ihale usulü</a:t>
                      </a:r>
                      <a:endParaRPr lang="en-GB"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txBody>
                  <a:tcPr marL="8860" marR="8860" marT="8860" marB="0">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noFill/>
                  </a:tcPr>
                </a:tc>
                <a:tc>
                  <a:txBody>
                    <a:bodyPr/>
                    <a:lstStyle/>
                    <a:p>
                      <a:pPr marL="59055" marR="103505">
                        <a:lnSpc>
                          <a:spcPct val="115000"/>
                        </a:lnSpc>
                        <a:spcAft>
                          <a:spcPts val="0"/>
                        </a:spcAft>
                      </a:pP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sym typeface="Symbol"/>
                        </a:rPr>
                        <a:t></a:t>
                      </a: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rPr>
                        <a:t>10</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0,000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ama</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rPr>
                        <a:t>&lt;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300,000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endPar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59055" marR="103505">
                        <a:lnSpc>
                          <a:spcPct val="115000"/>
                        </a:lnSpc>
                        <a:spcAft>
                          <a:spcPts val="0"/>
                        </a:spcAft>
                      </a:pPr>
                      <a:r>
                        <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Yerel</a:t>
                      </a:r>
                      <a:r>
                        <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Açık İhale Usulü</a:t>
                      </a:r>
                      <a:endParaRPr lang="en-GB"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txBody>
                  <a:tcPr marL="8860" marR="8860" marT="8860" marB="0">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noFill/>
                  </a:tcPr>
                </a:tc>
                <a:tc>
                  <a:txBody>
                    <a:bodyPr/>
                    <a:lstStyle/>
                    <a:p>
                      <a:pPr marL="57150" marR="106680">
                        <a:lnSpc>
                          <a:spcPct val="115000"/>
                        </a:lnSpc>
                        <a:spcAft>
                          <a:spcPts val="0"/>
                        </a:spcAft>
                      </a:pP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rPr>
                        <a:t>&gt;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20,000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ama</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&lt; 100,000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endPar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57150" marR="106680">
                        <a:lnSpc>
                          <a:spcPct val="115000"/>
                        </a:lnSpc>
                        <a:spcAft>
                          <a:spcPts val="0"/>
                        </a:spcAft>
                      </a:pPr>
                      <a:r>
                        <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Basitleştirilmiş</a:t>
                      </a:r>
                      <a:r>
                        <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Usul</a:t>
                      </a:r>
                      <a:r>
                        <a:rPr lang="en-GB"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a:t>
                      </a:r>
                    </a:p>
                    <a:p>
                      <a:pPr marL="57150" marR="106680">
                        <a:lnSpc>
                          <a:spcPct val="115000"/>
                        </a:lnSpc>
                        <a:spcAft>
                          <a:spcPts val="0"/>
                        </a:spcAft>
                      </a:pPr>
                      <a:r>
                        <a:rPr lang="bg-BG" sz="1000" dirty="0">
                          <a:effectLst/>
                          <a:latin typeface="Verdana" panose="020B0604030504040204" pitchFamily="34" charset="0"/>
                          <a:ea typeface="Verdana" panose="020B0604030504040204" pitchFamily="34" charset="0"/>
                          <a:cs typeface="Verdana" panose="020B0604030504040204" pitchFamily="34" charset="0"/>
                        </a:rPr>
                        <a:t> </a:t>
                      </a:r>
                    </a:p>
                  </a:txBody>
                  <a:tcPr marL="8860" marR="8860" marT="8860" marB="0">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noFill/>
                  </a:tcPr>
                </a:tc>
                <a:tc vMerge="1">
                  <a:txBody>
                    <a:bodyPr/>
                    <a:lstStyle/>
                    <a:p>
                      <a:endParaRPr lang="bg-BG"/>
                    </a:p>
                  </a:txBody>
                  <a:tcPr/>
                </a:tc>
                <a:extLst>
                  <a:ext uri="{0D108BD9-81ED-4DB2-BD59-A6C34878D82A}">
                    <a16:rowId xmlns:a16="http://schemas.microsoft.com/office/drawing/2014/main" xmlns="" val="10001"/>
                  </a:ext>
                </a:extLst>
              </a:tr>
              <a:tr h="2043872">
                <a:tc>
                  <a:txBody>
                    <a:bodyPr/>
                    <a:lstStyle/>
                    <a:p>
                      <a:pPr>
                        <a:lnSpc>
                          <a:spcPct val="115000"/>
                        </a:lnSpc>
                        <a:spcAft>
                          <a:spcPts val="0"/>
                        </a:spcAft>
                      </a:pPr>
                      <a:r>
                        <a:rPr lang="tr-TR" sz="1000" b="1"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İNŞAAT</a:t>
                      </a:r>
                      <a:endParaRPr lang="en-GB" sz="1000" b="1" dirty="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txBody>
                  <a:tcPr marL="77971" marR="77971" marT="38985" marB="38985">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solidFill>
                      <a:srgbClr val="E8F5C3"/>
                    </a:solidFill>
                  </a:tcPr>
                </a:tc>
                <a:tc>
                  <a:txBody>
                    <a:bodyPr/>
                    <a:lstStyle/>
                    <a:p>
                      <a:pPr marL="127000" marR="101600" algn="just">
                        <a:lnSpc>
                          <a:spcPct val="115000"/>
                        </a:lnSpc>
                        <a:spcAft>
                          <a:spcPts val="0"/>
                        </a:spcAft>
                        <a:tabLst>
                          <a:tab pos="127000" algn="l"/>
                        </a:tabLst>
                      </a:pP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sym typeface="Symbol"/>
                        </a:rPr>
                        <a:t></a:t>
                      </a: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5,000,000 €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endPar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127000" marR="101600" algn="just">
                        <a:lnSpc>
                          <a:spcPct val="115000"/>
                        </a:lnSpc>
                        <a:spcAft>
                          <a:spcPts val="0"/>
                        </a:spcAft>
                        <a:tabLst>
                          <a:tab pos="127000" algn="l"/>
                        </a:tabLst>
                      </a:pPr>
                      <a:endParaRPr lang="tr-TR" sz="100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127000" marR="101600" indent="0" algn="just">
                        <a:lnSpc>
                          <a:spcPct val="115000"/>
                        </a:lnSpc>
                        <a:spcAft>
                          <a:spcPts val="0"/>
                        </a:spcAft>
                        <a:buNone/>
                        <a:tabLst>
                          <a:tab pos="127000" algn="l"/>
                        </a:tabLst>
                      </a:pPr>
                      <a:r>
                        <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Uluslararası</a:t>
                      </a:r>
                      <a:r>
                        <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Açık İhale Usulü</a:t>
                      </a:r>
                    </a:p>
                    <a:p>
                      <a:pPr marL="127000" marR="101600" indent="0" algn="just">
                        <a:lnSpc>
                          <a:spcPct val="115000"/>
                        </a:lnSpc>
                        <a:spcAft>
                          <a:spcPts val="0"/>
                        </a:spcAft>
                        <a:buNone/>
                        <a:tabLst>
                          <a:tab pos="127000" algn="l"/>
                        </a:tabLst>
                      </a:pPr>
                      <a:endPar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127000" marR="101600" indent="0" algn="just">
                        <a:lnSpc>
                          <a:spcPct val="115000"/>
                        </a:lnSpc>
                        <a:spcAft>
                          <a:spcPts val="0"/>
                        </a:spcAft>
                        <a:buNone/>
                        <a:tabLst>
                          <a:tab pos="127000" algn="l"/>
                        </a:tabLst>
                      </a:pPr>
                      <a:r>
                        <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veya,</a:t>
                      </a:r>
                    </a:p>
                    <a:p>
                      <a:pPr marL="127000" marR="101600" indent="0" algn="just">
                        <a:lnSpc>
                          <a:spcPct val="115000"/>
                        </a:lnSpc>
                        <a:spcAft>
                          <a:spcPts val="0"/>
                        </a:spcAft>
                        <a:buNone/>
                        <a:tabLst>
                          <a:tab pos="127000" algn="l"/>
                        </a:tabLst>
                      </a:pPr>
                      <a:endParaRPr lang="en-GB"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127000" marR="101600" algn="just">
                        <a:lnSpc>
                          <a:spcPct val="115000"/>
                        </a:lnSpc>
                        <a:spcAft>
                          <a:spcPts val="0"/>
                        </a:spcAft>
                        <a:tabLst>
                          <a:tab pos="127000" algn="l"/>
                        </a:tabLst>
                      </a:pPr>
                      <a:r>
                        <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Uluslararası Sınırlı İhale    Usulü</a:t>
                      </a:r>
                      <a:endParaRPr lang="en-GB"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txBody>
                  <a:tcPr marL="8860" marR="8860" marT="8860" marB="0">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noFill/>
                  </a:tcPr>
                </a:tc>
                <a:tc>
                  <a:txBody>
                    <a:bodyPr/>
                    <a:lstStyle/>
                    <a:p>
                      <a:pPr marL="59055" marR="103505">
                        <a:lnSpc>
                          <a:spcPct val="115000"/>
                        </a:lnSpc>
                        <a:spcAft>
                          <a:spcPts val="0"/>
                        </a:spcAft>
                      </a:pP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sym typeface="Symbol"/>
                        </a:rPr>
                        <a:t></a:t>
                      </a: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30</a:t>
                      </a: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rPr>
                        <a:t>0,000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ama</a:t>
                      </a:r>
                      <a:r>
                        <a:rPr lang="tr-TR" sz="1000" b="1"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&lt;  5,000,000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endPar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59055" marR="103505">
                        <a:lnSpc>
                          <a:spcPct val="115000"/>
                        </a:lnSpc>
                        <a:spcAft>
                          <a:spcPts val="0"/>
                        </a:spcAft>
                      </a:pPr>
                      <a:endPar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59055" marR="103505">
                        <a:lnSpc>
                          <a:spcPct val="115000"/>
                        </a:lnSpc>
                        <a:spcAft>
                          <a:spcPts val="0"/>
                        </a:spcAft>
                      </a:pPr>
                      <a:r>
                        <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Yerel</a:t>
                      </a:r>
                      <a:r>
                        <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Açık İhale Usulü</a:t>
                      </a:r>
                      <a:endParaRPr lang="en-GB"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59055" marR="103505">
                        <a:lnSpc>
                          <a:spcPct val="115000"/>
                        </a:lnSpc>
                        <a:spcAft>
                          <a:spcPts val="0"/>
                        </a:spcAft>
                      </a:pPr>
                      <a:endParaRPr lang="bg-BG" sz="1000" b="1"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59055" marR="103505">
                        <a:lnSpc>
                          <a:spcPct val="115000"/>
                        </a:lnSpc>
                        <a:spcAft>
                          <a:spcPts val="0"/>
                        </a:spcAft>
                      </a:pPr>
                      <a:endParaRPr lang="bg-BG" sz="1000" b="1"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59055" marR="103505">
                        <a:lnSpc>
                          <a:spcPct val="115000"/>
                        </a:lnSpc>
                        <a:spcAft>
                          <a:spcPts val="0"/>
                        </a:spcAft>
                      </a:pPr>
                      <a:endParaRPr lang="bg-BG" sz="1000" b="1"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59055" marR="103505">
                        <a:lnSpc>
                          <a:spcPct val="115000"/>
                        </a:lnSpc>
                        <a:spcAft>
                          <a:spcPts val="0"/>
                        </a:spcAft>
                      </a:pPr>
                      <a:endParaRPr lang="bg-BG" sz="1000" b="1" dirty="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txBody>
                  <a:tcPr marL="8860" marR="8860" marT="8860" marB="0">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noFill/>
                  </a:tcPr>
                </a:tc>
                <a:tc>
                  <a:txBody>
                    <a:bodyPr/>
                    <a:lstStyle/>
                    <a:p>
                      <a:pPr marL="57150" marR="106680">
                        <a:lnSpc>
                          <a:spcPct val="115000"/>
                        </a:lnSpc>
                        <a:spcAft>
                          <a:spcPts val="0"/>
                        </a:spcAft>
                      </a:pPr>
                      <a:r>
                        <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rPr>
                        <a:t>&gt;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20,000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ama</a:t>
                      </a:r>
                      <a:r>
                        <a:rPr lang="tr-TR" sz="1000" b="1"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&lt;  300,000</a:t>
                      </a:r>
                      <a:r>
                        <a:rPr lang="tr-TR"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bg-BG"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en-US" sz="1000" b="1"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endParaRPr lang="bg-BG" sz="1000" b="1" dirty="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57150" marR="106680">
                        <a:lnSpc>
                          <a:spcPct val="115000"/>
                        </a:lnSpc>
                        <a:spcAft>
                          <a:spcPts val="0"/>
                        </a:spcAft>
                      </a:pPr>
                      <a:endPar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57150" marR="106680">
                        <a:lnSpc>
                          <a:spcPct val="115000"/>
                        </a:lnSpc>
                        <a:spcAft>
                          <a:spcPts val="0"/>
                        </a:spcAft>
                      </a:pPr>
                      <a:r>
                        <a:rPr lang="tr-TR"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Basitleştirilmiş</a:t>
                      </a:r>
                      <a:r>
                        <a:rPr lang="tr-TR" sz="1000" baseline="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rPr>
                        <a:t> Usul</a:t>
                      </a:r>
                      <a:endParaRPr lang="en-GB" sz="1000" noProof="0" dirty="0" smtClean="0">
                        <a:solidFill>
                          <a:srgbClr val="003296"/>
                        </a:solidFill>
                        <a:effectLst/>
                        <a:latin typeface="Verdana" panose="020B0604030504040204" pitchFamily="34" charset="0"/>
                        <a:ea typeface="Verdana" panose="020B0604030504040204" pitchFamily="34" charset="0"/>
                        <a:cs typeface="Verdana" panose="020B0604030504040204" pitchFamily="34" charset="0"/>
                      </a:endParaRPr>
                    </a:p>
                    <a:p>
                      <a:pPr marL="57150" marR="106680">
                        <a:lnSpc>
                          <a:spcPct val="115000"/>
                        </a:lnSpc>
                        <a:spcAft>
                          <a:spcPts val="0"/>
                        </a:spcAft>
                      </a:pPr>
                      <a:endParaRPr lang="bg-BG" sz="1000" b="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57150" marR="106680">
                        <a:lnSpc>
                          <a:spcPct val="115000"/>
                        </a:lnSpc>
                        <a:spcAft>
                          <a:spcPts val="0"/>
                        </a:spcAft>
                      </a:pPr>
                      <a:endParaRPr lang="bg-BG" sz="1000" b="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57150" marR="106680">
                        <a:lnSpc>
                          <a:spcPct val="115000"/>
                        </a:lnSpc>
                        <a:spcAft>
                          <a:spcPts val="0"/>
                        </a:spcAft>
                      </a:pPr>
                      <a:endParaRPr lang="bg-BG" sz="1000" b="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57150" marR="106680">
                        <a:lnSpc>
                          <a:spcPct val="115000"/>
                        </a:lnSpc>
                        <a:spcAft>
                          <a:spcPts val="0"/>
                        </a:spcAft>
                      </a:pPr>
                      <a:endParaRPr lang="bg-BG" sz="1000" b="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57150" marR="106680">
                        <a:lnSpc>
                          <a:spcPct val="115000"/>
                        </a:lnSpc>
                        <a:spcAft>
                          <a:spcPts val="0"/>
                        </a:spcAft>
                      </a:pPr>
                      <a:endParaRPr lang="bg-BG" sz="1000" b="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57150" marR="106680">
                        <a:lnSpc>
                          <a:spcPct val="115000"/>
                        </a:lnSpc>
                        <a:spcAft>
                          <a:spcPts val="0"/>
                        </a:spcAft>
                      </a:pPr>
                      <a:endParaRPr lang="bg-BG" sz="1000" b="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8860" marR="8860" marT="8860" marB="0">
                    <a:lnL w="12700" cap="flat" cmpd="sng" algn="ctr">
                      <a:solidFill>
                        <a:srgbClr val="98C222"/>
                      </a:solidFill>
                      <a:prstDash val="solid"/>
                      <a:round/>
                      <a:headEnd type="none" w="med" len="med"/>
                      <a:tailEnd type="none" w="med" len="med"/>
                    </a:lnL>
                    <a:lnR w="12700" cap="flat" cmpd="sng" algn="ctr">
                      <a:solidFill>
                        <a:srgbClr val="98C222"/>
                      </a:solidFill>
                      <a:prstDash val="solid"/>
                      <a:round/>
                      <a:headEnd type="none" w="med" len="med"/>
                      <a:tailEnd type="none" w="med" len="med"/>
                    </a:lnR>
                    <a:lnT w="12700" cap="flat" cmpd="sng" algn="ctr">
                      <a:solidFill>
                        <a:srgbClr val="98C222"/>
                      </a:solidFill>
                      <a:prstDash val="solid"/>
                      <a:round/>
                      <a:headEnd type="none" w="med" len="med"/>
                      <a:tailEnd type="none" w="med" len="med"/>
                    </a:lnT>
                    <a:lnB w="12700" cap="flat" cmpd="sng" algn="ctr">
                      <a:solidFill>
                        <a:srgbClr val="98C222"/>
                      </a:solidFill>
                      <a:prstDash val="solid"/>
                      <a:round/>
                      <a:headEnd type="none" w="med" len="med"/>
                      <a:tailEnd type="none" w="med" len="med"/>
                    </a:lnB>
                    <a:noFill/>
                  </a:tcPr>
                </a:tc>
                <a:tc vMerge="1">
                  <a:txBody>
                    <a:bodyPr/>
                    <a:lstStyle/>
                    <a:p>
                      <a:endParaRPr lang="bg-BG"/>
                    </a:p>
                  </a:txBody>
                  <a:tcPr/>
                </a:tc>
                <a:extLst>
                  <a:ext uri="{0D108BD9-81ED-4DB2-BD59-A6C34878D82A}">
                    <a16:rowId xmlns:a16="http://schemas.microsoft.com/office/drawing/2014/main" xmlns="" val="10002"/>
                  </a:ext>
                </a:extLst>
              </a:tr>
            </a:tbl>
          </a:graphicData>
        </a:graphic>
      </p:graphicFrame>
      <p:sp>
        <p:nvSpPr>
          <p:cNvPr id="10" name="Unvan 9"/>
          <p:cNvSpPr>
            <a:spLocks noGrp="1"/>
          </p:cNvSpPr>
          <p:nvPr>
            <p:ph type="title"/>
          </p:nvPr>
        </p:nvSpPr>
        <p:spPr>
          <a:xfrm>
            <a:off x="3275856" y="1196754"/>
            <a:ext cx="2448272" cy="365261"/>
          </a:xfrm>
        </p:spPr>
        <p:txBody>
          <a:bodyPr>
            <a:normAutofit/>
          </a:bodyPr>
          <a:lstStyle/>
          <a:p>
            <a:r>
              <a:rPr lang="tr-TR" sz="1800" dirty="0">
                <a:latin typeface="+mn-lt"/>
              </a:rPr>
              <a:t>           </a:t>
            </a:r>
            <a:endParaRPr lang="tr-TR" sz="1800" b="1" dirty="0">
              <a:latin typeface="+mn-lt"/>
            </a:endParaRPr>
          </a:p>
        </p:txBody>
      </p:sp>
      <p:sp>
        <p:nvSpPr>
          <p:cNvPr id="14" name="Cím 11"/>
          <p:cNvSpPr txBox="1">
            <a:spLocks/>
          </p:cNvSpPr>
          <p:nvPr/>
        </p:nvSpPr>
        <p:spPr>
          <a:xfrm rot="10800000" flipV="1">
            <a:off x="3275856" y="985951"/>
            <a:ext cx="2448272" cy="5760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tr-TR" altLang="bg-BG" sz="2000" b="1" cap="all" dirty="0">
                <a:solidFill>
                  <a:srgbClr val="003399"/>
                </a:solidFill>
                <a:latin typeface="Verdana" pitchFamily="34" charset="0"/>
              </a:rPr>
              <a:t>MALİ</a:t>
            </a:r>
            <a:r>
              <a:rPr lang="tr-TR" altLang="bg-BG" sz="2000" b="1" cap="all" dirty="0" smtClean="0">
                <a:solidFill>
                  <a:srgbClr val="003399"/>
                </a:solidFill>
                <a:latin typeface="Verdana" pitchFamily="34" charset="0"/>
              </a:rPr>
              <a:t> EŞİKLER</a:t>
            </a:r>
            <a:endParaRPr lang="en-GB" altLang="bg-BG" sz="1800" b="1" cap="all" dirty="0">
              <a:solidFill>
                <a:srgbClr val="003399"/>
              </a:solidFill>
              <a:latin typeface="Verdana" pitchFamily="34" charset="0"/>
            </a:endParaRPr>
          </a:p>
        </p:txBody>
      </p:sp>
    </p:spTree>
    <p:extLst>
      <p:ext uri="{BB962C8B-B14F-4D97-AF65-F5344CB8AC3E}">
        <p14:creationId xmlns:p14="http://schemas.microsoft.com/office/powerpoint/2010/main" val="39131988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eması">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eması">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eması">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8710</TotalTime>
  <Words>3359</Words>
  <Application>Microsoft Office PowerPoint</Application>
  <PresentationFormat>Ekran Gösterisi (4:3)</PresentationFormat>
  <Paragraphs>359</Paragraphs>
  <Slides>38</Slides>
  <Notes>37</Notes>
  <HiddenSlides>0</HiddenSlides>
  <MMClips>0</MMClips>
  <ScaleCrop>false</ScaleCrop>
  <HeadingPairs>
    <vt:vector size="6" baseType="variant">
      <vt:variant>
        <vt:lpstr>Kullanılan Yazı Tipleri</vt:lpstr>
      </vt:variant>
      <vt:variant>
        <vt:i4>8</vt:i4>
      </vt:variant>
      <vt:variant>
        <vt:lpstr>Tema</vt:lpstr>
      </vt:variant>
      <vt:variant>
        <vt:i4>1</vt:i4>
      </vt:variant>
      <vt:variant>
        <vt:lpstr>Slayt Başlıkları</vt:lpstr>
      </vt:variant>
      <vt:variant>
        <vt:i4>38</vt:i4>
      </vt:variant>
    </vt:vector>
  </HeadingPairs>
  <TitlesOfParts>
    <vt:vector size="47" baseType="lpstr">
      <vt:lpstr>Arial</vt:lpstr>
      <vt:lpstr>Calibri</vt:lpstr>
      <vt:lpstr>Calibri Light</vt:lpstr>
      <vt:lpstr>Courier New</vt:lpstr>
      <vt:lpstr>Symbol</vt:lpstr>
      <vt:lpstr>Trebuchet MS</vt:lpstr>
      <vt:lpstr>Verdana</vt:lpstr>
      <vt:lpstr>Wingdings</vt:lpstr>
      <vt:lpstr>Office Theme</vt:lpstr>
      <vt:lpstr>PowerPoint Sunusu</vt:lpstr>
      <vt:lpstr>PowerPoint Sunusu</vt:lpstr>
      <vt:lpstr>    TEMEL İLKELER</vt:lpstr>
      <vt:lpstr>                                 Satın alma süreci   </vt:lpstr>
      <vt:lpstr>  TEMEL KURALLAR</vt:lpstr>
      <vt:lpstr>  SÖZLEŞME TÜRLERİ</vt:lpstr>
      <vt:lpstr>STANDART FORMLAR </vt:lpstr>
      <vt:lpstr> SEÇİM PROSEDÜRLERİ</vt:lpstr>
      <vt:lpstr>           </vt:lpstr>
      <vt:lpstr>PowerPoint Sunusu</vt:lpstr>
      <vt:lpstr>PowerPoint Sunusu</vt:lpstr>
      <vt:lpstr> DOĞRUDAN ALIMDA SEÇİM SÜRECİ</vt:lpstr>
      <vt:lpstr>             Basitleştirilmiş usul &gt;20.000,00 AVRO    </vt:lpstr>
      <vt:lpstr>                   Basitleştirilmiş usulde seçim süreci    </vt:lpstr>
      <vt:lpstr>                                  Sınırlı Usul   </vt:lpstr>
      <vt:lpstr>                          AÇIK İHALE USULÜ    </vt:lpstr>
      <vt:lpstr>                                    Tavsiyeler</vt:lpstr>
      <vt:lpstr>       Teknik şartname   hazırlarken       </vt:lpstr>
      <vt:lpstr>                                 Örnek Kullanımlar    </vt:lpstr>
      <vt:lpstr>                                Önemli Bilgiler   </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Toni Jakimovski</dc:creator>
  <cp:lastModifiedBy>OTS</cp:lastModifiedBy>
  <cp:revision>686</cp:revision>
  <dcterms:created xsi:type="dcterms:W3CDTF">2015-08-20T10:52:59Z</dcterms:created>
  <dcterms:modified xsi:type="dcterms:W3CDTF">2020-09-15T21:45:55Z</dcterms:modified>
</cp:coreProperties>
</file>